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8" r:id="rId5"/>
    <p:sldId id="279" r:id="rId6"/>
    <p:sldId id="263" r:id="rId7"/>
    <p:sldId id="286" r:id="rId8"/>
    <p:sldId id="280" r:id="rId9"/>
    <p:sldId id="281" r:id="rId10"/>
    <p:sldId id="282" r:id="rId11"/>
    <p:sldId id="283" r:id="rId12"/>
    <p:sldId id="284" r:id="rId13"/>
    <p:sldId id="285" r:id="rId14"/>
    <p:sldId id="353" r:id="rId15"/>
    <p:sldId id="354" r:id="rId16"/>
    <p:sldId id="307" r:id="rId17"/>
    <p:sldId id="308" r:id="rId18"/>
    <p:sldId id="309" r:id="rId19"/>
    <p:sldId id="310" r:id="rId20"/>
    <p:sldId id="311" r:id="rId21"/>
    <p:sldId id="292" r:id="rId22"/>
    <p:sldId id="312" r:id="rId23"/>
    <p:sldId id="314" r:id="rId24"/>
    <p:sldId id="287" r:id="rId25"/>
    <p:sldId id="300" r:id="rId26"/>
    <p:sldId id="301" r:id="rId27"/>
    <p:sldId id="296" r:id="rId28"/>
    <p:sldId id="288" r:id="rId29"/>
    <p:sldId id="298" r:id="rId30"/>
    <p:sldId id="299" r:id="rId31"/>
    <p:sldId id="289" r:id="rId32"/>
    <p:sldId id="305" r:id="rId33"/>
    <p:sldId id="294" r:id="rId34"/>
    <p:sldId id="293" r:id="rId35"/>
    <p:sldId id="295" r:id="rId36"/>
    <p:sldId id="297" r:id="rId37"/>
    <p:sldId id="306" r:id="rId38"/>
    <p:sldId id="313" r:id="rId39"/>
    <p:sldId id="290" r:id="rId40"/>
    <p:sldId id="302" r:id="rId41"/>
    <p:sldId id="322" r:id="rId42"/>
    <p:sldId id="328" r:id="rId43"/>
    <p:sldId id="329" r:id="rId44"/>
    <p:sldId id="325" r:id="rId45"/>
    <p:sldId id="324" r:id="rId46"/>
    <p:sldId id="326" r:id="rId47"/>
    <p:sldId id="327" r:id="rId48"/>
    <p:sldId id="323" r:id="rId49"/>
    <p:sldId id="272" r:id="rId50"/>
    <p:sldId id="341" r:id="rId51"/>
    <p:sldId id="342" r:id="rId52"/>
    <p:sldId id="343" r:id="rId53"/>
    <p:sldId id="344" r:id="rId54"/>
    <p:sldId id="316" r:id="rId55"/>
    <p:sldId id="340" r:id="rId56"/>
    <p:sldId id="320" r:id="rId57"/>
    <p:sldId id="317" r:id="rId58"/>
    <p:sldId id="318" r:id="rId59"/>
    <p:sldId id="319" r:id="rId60"/>
    <p:sldId id="321" r:id="rId61"/>
    <p:sldId id="315" r:id="rId62"/>
    <p:sldId id="331" r:id="rId63"/>
    <p:sldId id="330" r:id="rId64"/>
    <p:sldId id="304" r:id="rId65"/>
    <p:sldId id="332" r:id="rId66"/>
    <p:sldId id="303" r:id="rId67"/>
    <p:sldId id="338" r:id="rId68"/>
    <p:sldId id="345" r:id="rId69"/>
    <p:sldId id="348" r:id="rId70"/>
    <p:sldId id="351" r:id="rId71"/>
    <p:sldId id="347" r:id="rId72"/>
    <p:sldId id="349" r:id="rId73"/>
    <p:sldId id="350" r:id="rId74"/>
    <p:sldId id="346" r:id="rId75"/>
    <p:sldId id="352" r:id="rId76"/>
    <p:sldId id="334" r:id="rId77"/>
    <p:sldId id="333" r:id="rId78"/>
    <p:sldId id="337" r:id="rId79"/>
    <p:sldId id="335" r:id="rId80"/>
    <p:sldId id="336" r:id="rId81"/>
    <p:sldId id="275" r:id="rId8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A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>
        <p:scale>
          <a:sx n="75" d="100"/>
          <a:sy n="75" d="100"/>
        </p:scale>
        <p:origin x="5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3183-E4BD-478D-9BC9-0DA32425B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5548C-27DD-4C51-AEF5-8EA822C14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45CC-130A-4546-A742-5759B81B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44FC3-5CF6-4DC9-B78C-C04459C2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C6E8D-B54D-4361-824F-01F30719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46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F63E-38D2-4089-9ABF-38ACEFB0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47D1D-FF98-44F1-A789-4357BE2E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8FB74-F6A6-4628-AE2C-812160F9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DC1E0-16E7-4A22-96F3-F3378DF9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2EE9-0B62-45C1-93A5-03AD504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84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E8A38B-08C0-436A-B6C1-97E2CE0A9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66D36-CBC0-4F6C-81FB-FD0C2BB4B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996D-8F21-48F3-AC44-3CFE4E44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68E14-8C53-4DFB-AF92-E0F266E9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1F655-8046-4445-92D1-02D7EDBB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72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BCFA-4CDA-43A5-9AC1-F8255567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8FB0-90C8-4B1A-B4CD-CEF684AE9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6754-3611-4B32-9804-4C7170FD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8E3CA-8001-4822-96E0-87AD16F4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247E8-41B7-4FD1-ABB3-7E9568BF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10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0B7E-48C5-4ABE-BD40-50FB6ECC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859E3-6DAD-4E4E-9AD2-3629FE2FE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43A4C-F43F-4F19-B46F-9C112A65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2E2E6-86E2-4AB7-8C17-DA5FC97B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B905-3093-476C-938D-7E889DC4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636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E76B-A2AF-4AD1-8CA4-4925223A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8086-0C41-4DB4-A4F7-5FEF91AF1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A00C0-ABA7-49B4-BF5A-38EA851F2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5878A-7E0A-4B35-AF4C-87313EF7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F1685-42F5-4D9B-9A87-2CB5D025D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93B38-F5F0-4944-8D81-7C84EA96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21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C997-E619-45B3-9C41-6BE4D8B4A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1F97-785E-4477-B557-03AAE5C1E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2F3FF-EC00-40DB-A2C6-3791B81B8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7CD99-DF02-4B70-AD34-1ECCF7DF4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AAB74-6FF9-44B4-AB0F-EF4E10BBD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8E4F5-B701-4DF2-8875-ACF69ADF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3B33F-68BE-49AC-A8B2-BC5DBF52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E8E0E-CFC1-4068-AE4B-B366E498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06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FBDA-FAC7-4BB4-A6A1-EBB2A999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3CD9D-90A9-49DC-9ED1-A7055C977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CD9DD-C3ED-4679-8B9A-201EA643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E56EA-D3F0-44F4-A105-D71A2910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09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F170C-3666-4CB9-9ED8-F585CE4E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D3F62-E053-4CAC-B08E-7433F63C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44E5C-C0F3-4390-ACA2-713FE0E3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63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2BD8-091E-4B9A-80DE-29BB8264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5221-AA9D-45C3-9696-BC1A2BCDA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E1C88-0DF9-4C01-B57F-65EF31B07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34F46-F3CC-4891-AED2-9FE8EDC3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B9595-3070-4660-90E4-9B9828F7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67C88-4335-4EDD-8C00-AAAB95F8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01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4A65-1BF1-422E-96C7-F1459F19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36DA59-EDC8-4D25-94C7-5407D3064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47E34-5987-4FBB-B219-B435EA89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B5C4C-7836-4F21-ABB8-AE22DB602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92FB5-89A3-437D-8F0A-3D26AE9FA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ECD22-B582-472C-90B9-CAD910D0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31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AD987-473F-4651-A258-F511873E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39C0C-6661-4F22-861D-38FA8A9D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D0820-057A-40D7-B277-341C3E227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EA6B4-0BE9-4CC0-9073-5E5702DEE52C}" type="datetimeFigureOut">
              <a:rPr lang="fr-FR" smtClean="0"/>
              <a:t>30/12/2021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567E9-B615-477C-A506-1753BA4A7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29C1A-EE54-41CD-964E-7877B7A5A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AA94D-2E1D-4615-8C46-E092963139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79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2.png"/><Relationship Id="rId3" Type="http://schemas.openxmlformats.org/officeDocument/2006/relationships/image" Target="../media/image24.png"/><Relationship Id="rId21" Type="http://schemas.openxmlformats.org/officeDocument/2006/relationships/image" Target="../media/image40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.png"/><Relationship Id="rId5" Type="http://schemas.openxmlformats.org/officeDocument/2006/relationships/image" Target="../media/image26.jpe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19" Type="http://schemas.openxmlformats.org/officeDocument/2006/relationships/image" Target="../media/image38.jpe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4.png"/><Relationship Id="rId22" Type="http://schemas.openxmlformats.org/officeDocument/2006/relationships/image" Target="../media/image4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A2E8-3E3A-4FFF-BAFC-B62D5BA63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182563"/>
            <a:ext cx="10292080" cy="548957"/>
          </a:xfrm>
        </p:spPr>
        <p:txBody>
          <a:bodyPr>
            <a:noAutofit/>
          </a:bodyPr>
          <a:lstStyle/>
          <a:p>
            <a:r>
              <a:rPr lang="fr-FR" sz="2800" dirty="0"/>
              <a:t>arnaud.nauwynck@gmail.com</a:t>
            </a:r>
          </a:p>
        </p:txBody>
      </p:sp>
      <p:pic>
        <p:nvPicPr>
          <p:cNvPr id="4" name="Picture 8" descr="Apache Spark — Wikipédia">
            <a:extLst>
              <a:ext uri="{FF2B5EF4-FFF2-40B4-BE49-F238E27FC236}">
                <a16:creationId xmlns:a16="http://schemas.microsoft.com/office/drawing/2014/main" id="{D17BFCE9-7BB2-429D-936E-A31B03F4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22" y="1915614"/>
            <a:ext cx="3796019" cy="197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D664B1-9FDC-4701-A30C-EE554FDF197C}"/>
              </a:ext>
            </a:extLst>
          </p:cNvPr>
          <p:cNvSpPr txBox="1">
            <a:spLocks/>
          </p:cNvSpPr>
          <p:nvPr/>
        </p:nvSpPr>
        <p:spPr>
          <a:xfrm>
            <a:off x="1024248" y="4536715"/>
            <a:ext cx="10578471" cy="1970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This document:</a:t>
            </a:r>
          </a:p>
          <a:p>
            <a:r>
              <a:rPr lang="fr-FR" sz="3600" dirty="0"/>
              <a:t>https://github.com/Arnaud-Nauwynck/presentations/</a:t>
            </a:r>
            <a:br>
              <a:rPr lang="fr-FR" sz="3600" dirty="0"/>
            </a:br>
            <a:r>
              <a:rPr lang="fr-FR" sz="3600" dirty="0"/>
              <a:t>  blob/main/pres-bigdata/BigData-5-spark-rdd-sql.pdf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A3CEE-DA76-4B86-8531-FDBB05A5EA8A}"/>
              </a:ext>
            </a:extLst>
          </p:cNvPr>
          <p:cNvSpPr txBox="1"/>
          <p:nvPr/>
        </p:nvSpPr>
        <p:spPr>
          <a:xfrm>
            <a:off x="6537960" y="2580640"/>
            <a:ext cx="5458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Presentation</a:t>
            </a:r>
            <a:r>
              <a:rPr lang="fr-FR" sz="3600" dirty="0"/>
              <a:t> </a:t>
            </a:r>
            <a:r>
              <a:rPr lang="fr-FR" sz="3600" dirty="0" err="1"/>
              <a:t>BigData</a:t>
            </a:r>
            <a:r>
              <a:rPr lang="fr-FR" sz="3600" dirty="0"/>
              <a:t> part 5:</a:t>
            </a:r>
          </a:p>
          <a:p>
            <a:r>
              <a:rPr lang="fr-FR" sz="3600" dirty="0"/>
              <a:t>Spark – RDD - SQL</a:t>
            </a:r>
          </a:p>
        </p:txBody>
      </p:sp>
    </p:spTree>
    <p:extLst>
      <p:ext uri="{BB962C8B-B14F-4D97-AF65-F5344CB8AC3E}">
        <p14:creationId xmlns:p14="http://schemas.microsoft.com/office/powerpoint/2010/main" val="2640985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35B0-C8C4-4B14-8D8E-48C16D87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&gt;    SCALA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5ECE-D821-4FA0-A840-FC299207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03" y="2271094"/>
            <a:ext cx="5905500" cy="212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7B8BB-2269-4B9F-9A46-C332AF8B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920" y="2925629"/>
            <a:ext cx="4793297" cy="3793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24767-7C4E-4A62-8079-1D4F8374B997}"/>
              </a:ext>
            </a:extLst>
          </p:cNvPr>
          <p:cNvSpPr txBox="1"/>
          <p:nvPr/>
        </p:nvSpPr>
        <p:spPr>
          <a:xfrm>
            <a:off x="4526280" y="4713395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Ctrl-D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BFB26-DAF8-44CD-B622-6DE806E89A91}"/>
              </a:ext>
            </a:extLst>
          </p:cNvPr>
          <p:cNvSpPr txBox="1"/>
          <p:nvPr/>
        </p:nvSpPr>
        <p:spPr>
          <a:xfrm>
            <a:off x="436880" y="1478288"/>
            <a:ext cx="135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:paste</a:t>
            </a:r>
          </a:p>
        </p:txBody>
      </p:sp>
    </p:spTree>
    <p:extLst>
      <p:ext uri="{BB962C8B-B14F-4D97-AF65-F5344CB8AC3E}">
        <p14:creationId xmlns:p14="http://schemas.microsoft.com/office/powerpoint/2010/main" val="121650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BE79-2F6C-41D2-9CE2-0AB364E5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 </a:t>
            </a:r>
            <a:r>
              <a:rPr lang="fr-FR" dirty="0" err="1"/>
              <a:t>Words</a:t>
            </a:r>
            <a:r>
              <a:rPr lang="fr-FR" dirty="0"/>
              <a:t> Count »  … Hello world of </a:t>
            </a:r>
            <a:r>
              <a:rPr lang="fr-FR" dirty="0" err="1"/>
              <a:t>BigData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C9672-DEF3-4A41-B857-03D64845E70B}"/>
              </a:ext>
            </a:extLst>
          </p:cNvPr>
          <p:cNvSpPr txBox="1"/>
          <p:nvPr/>
        </p:nvSpPr>
        <p:spPr>
          <a:xfrm>
            <a:off x="528320" y="3606800"/>
            <a:ext cx="100359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scala&gt; val </a:t>
            </a:r>
            <a:r>
              <a:rPr lang="fr-FR" sz="3200" dirty="0" err="1"/>
              <a:t>ds</a:t>
            </a:r>
            <a:r>
              <a:rPr lang="fr-FR" sz="3200" dirty="0"/>
              <a:t>=</a:t>
            </a:r>
            <a:r>
              <a:rPr lang="fr-FR" sz="3200" b="1" dirty="0" err="1"/>
              <a:t>spark</a:t>
            </a:r>
            <a:r>
              <a:rPr lang="fr-FR" sz="3200" dirty="0" err="1"/>
              <a:t>.read.textFile</a:t>
            </a:r>
            <a:r>
              <a:rPr lang="fr-FR" sz="3200" dirty="0"/>
              <a:t>("c:/data/loremIpsum.txt")</a:t>
            </a:r>
          </a:p>
          <a:p>
            <a:r>
              <a:rPr lang="fr-FR" sz="3200" dirty="0" err="1"/>
              <a:t>ds</a:t>
            </a:r>
            <a:r>
              <a:rPr lang="fr-FR" sz="3200" dirty="0"/>
              <a:t>: </a:t>
            </a:r>
            <a:r>
              <a:rPr lang="fr-FR" sz="3200" dirty="0" err="1"/>
              <a:t>org.apache.spark.sql.Dataset</a:t>
            </a:r>
            <a:r>
              <a:rPr lang="fr-FR" sz="3200" dirty="0"/>
              <a:t>[String] = [value: string]</a:t>
            </a:r>
          </a:p>
          <a:p>
            <a:endParaRPr lang="fr-FR" sz="3200" dirty="0"/>
          </a:p>
          <a:p>
            <a:r>
              <a:rPr lang="fr-FR" sz="3200" dirty="0"/>
              <a:t>scala&gt; </a:t>
            </a:r>
            <a:r>
              <a:rPr lang="fr-FR" sz="3200" dirty="0" err="1"/>
              <a:t>ds.count</a:t>
            </a:r>
            <a:r>
              <a:rPr lang="fr-FR" sz="3200" dirty="0"/>
              <a:t>  // count </a:t>
            </a:r>
            <a:r>
              <a:rPr lang="fr-FR" sz="3200" dirty="0" err="1"/>
              <a:t>lines</a:t>
            </a:r>
            <a:endParaRPr lang="fr-FR" sz="3200" dirty="0"/>
          </a:p>
          <a:p>
            <a:r>
              <a:rPr lang="fr-FR" sz="3200" dirty="0"/>
              <a:t>res1: Long = 4</a:t>
            </a:r>
          </a:p>
          <a:p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60066-937E-48CF-971B-700AC319EBC4}"/>
              </a:ext>
            </a:extLst>
          </p:cNvPr>
          <p:cNvSpPr txBox="1"/>
          <p:nvPr/>
        </p:nvSpPr>
        <p:spPr>
          <a:xfrm>
            <a:off x="304800" y="1773872"/>
            <a:ext cx="11849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r>
              <a:rPr lang="fr-FR" dirty="0"/>
              <a:t>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commodo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  <a:p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dirty="0" err="1"/>
              <a:t>sunt</a:t>
            </a:r>
            <a:r>
              <a:rPr lang="fr-FR" dirty="0"/>
              <a:t> in culpa 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2228719E-6A53-487E-9910-8FDAF8A85729}"/>
              </a:ext>
            </a:extLst>
          </p:cNvPr>
          <p:cNvSpPr/>
          <p:nvPr/>
        </p:nvSpPr>
        <p:spPr>
          <a:xfrm>
            <a:off x="193040" y="1690688"/>
            <a:ext cx="11877040" cy="137255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C17EA-699C-494D-8BDA-B326A0C66C7E}"/>
              </a:ext>
            </a:extLst>
          </p:cNvPr>
          <p:cNvSpPr txBox="1"/>
          <p:nvPr/>
        </p:nvSpPr>
        <p:spPr>
          <a:xfrm>
            <a:off x="220811" y="1362948"/>
            <a:ext cx="161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loremIpsum.txt</a:t>
            </a:r>
          </a:p>
        </p:txBody>
      </p:sp>
    </p:spTree>
    <p:extLst>
      <p:ext uri="{BB962C8B-B14F-4D97-AF65-F5344CB8AC3E}">
        <p14:creationId xmlns:p14="http://schemas.microsoft.com/office/powerpoint/2010/main" val="2286625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C1018-56F1-45F4-BDBB-142F26F6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82" y="1780540"/>
            <a:ext cx="3153835" cy="32969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BA765-9440-41B5-BA1B-D2324D6F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Dataset.show</a:t>
            </a:r>
            <a:r>
              <a:rPr lang="fr-FR" dirty="0"/>
              <a:t>      </a:t>
            </a:r>
            <a:br>
              <a:rPr lang="fr-FR" dirty="0"/>
            </a:br>
            <a:r>
              <a:rPr lang="fr-FR" dirty="0"/>
              <a:t>         default   show(20 /*line*/, </a:t>
            </a:r>
            <a:r>
              <a:rPr lang="fr-FR" dirty="0" err="1"/>
              <a:t>true</a:t>
            </a:r>
            <a:r>
              <a:rPr lang="fr-FR" dirty="0"/>
              <a:t> /*</a:t>
            </a:r>
            <a:r>
              <a:rPr lang="fr-FR" dirty="0" err="1"/>
              <a:t>truncate</a:t>
            </a:r>
            <a:r>
              <a:rPr lang="fr-FR" dirty="0"/>
              <a:t>*/)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418DD-826F-440E-BDFE-8F489333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636" y="5167312"/>
            <a:ext cx="10095963" cy="15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5960-38A9-4C8A-BEBC-80A8C158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Words</a:t>
            </a:r>
            <a:r>
              <a:rPr lang="fr-FR" dirty="0"/>
              <a:t> Count :  </a:t>
            </a:r>
            <a:r>
              <a:rPr lang="fr-FR" dirty="0" err="1"/>
              <a:t>flatMap</a:t>
            </a:r>
            <a:r>
              <a:rPr lang="fr-FR" dirty="0"/>
              <a:t>(…).count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F3D68-4C93-4DC6-8781-B8084DD15F34}"/>
              </a:ext>
            </a:extLst>
          </p:cNvPr>
          <p:cNvSpPr txBox="1"/>
          <p:nvPr/>
        </p:nvSpPr>
        <p:spPr>
          <a:xfrm>
            <a:off x="726440" y="1437640"/>
            <a:ext cx="806868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scala</a:t>
            </a:r>
            <a:r>
              <a:rPr lang="en-US" sz="3200" dirty="0"/>
              <a:t>&gt; </a:t>
            </a:r>
            <a:r>
              <a:rPr lang="en-US" sz="3200" dirty="0" err="1"/>
              <a:t>val</a:t>
            </a:r>
            <a:r>
              <a:rPr lang="en-US" sz="3200" dirty="0"/>
              <a:t> words = </a:t>
            </a:r>
            <a:r>
              <a:rPr lang="en-US" sz="3200" dirty="0" err="1"/>
              <a:t>loremIpsum.</a:t>
            </a:r>
            <a:r>
              <a:rPr lang="en-US" sz="3200" b="1" dirty="0" err="1"/>
              <a:t>flatMap</a:t>
            </a:r>
            <a:r>
              <a:rPr lang="en-US" sz="3200" dirty="0"/>
              <a:t>(line =&gt; 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line.replaceAll</a:t>
            </a:r>
            <a:r>
              <a:rPr lang="en-US" sz="3200" dirty="0"/>
              <a:t>("[,;.:!?]", " ")</a:t>
            </a:r>
          </a:p>
          <a:p>
            <a:r>
              <a:rPr lang="en-US" sz="3200" dirty="0"/>
              <a:t>		.</a:t>
            </a:r>
            <a:r>
              <a:rPr lang="en-US" sz="3200" dirty="0" err="1"/>
              <a:t>replaceAll</a:t>
            </a:r>
            <a:r>
              <a:rPr lang="en-US" sz="3200" dirty="0"/>
              <a:t>("  ", " ")</a:t>
            </a:r>
          </a:p>
          <a:p>
            <a:r>
              <a:rPr lang="en-US" sz="3200" dirty="0"/>
              <a:t>		.split(" ")</a:t>
            </a:r>
          </a:p>
          <a:p>
            <a:r>
              <a:rPr lang="en-US" sz="3200" dirty="0"/>
              <a:t>	)</a:t>
            </a:r>
          </a:p>
          <a:p>
            <a:r>
              <a:rPr lang="en-US" sz="3200" dirty="0"/>
              <a:t>words: .. Dataset[String] = [value: string]</a:t>
            </a:r>
          </a:p>
          <a:p>
            <a:r>
              <a:rPr lang="en-US" sz="3200" dirty="0" err="1"/>
              <a:t>scala</a:t>
            </a:r>
            <a:r>
              <a:rPr lang="en-US" sz="3200" dirty="0"/>
              <a:t>&gt; </a:t>
            </a:r>
            <a:r>
              <a:rPr lang="en-US" sz="3200" dirty="0" err="1"/>
              <a:t>words.show</a:t>
            </a:r>
            <a:r>
              <a:rPr lang="en-US" sz="3200" dirty="0"/>
              <a:t>(10, false)</a:t>
            </a:r>
          </a:p>
          <a:p>
            <a:endParaRPr lang="en-US" sz="3200" dirty="0"/>
          </a:p>
          <a:p>
            <a:r>
              <a:rPr lang="en-US" sz="3200" dirty="0" err="1"/>
              <a:t>scala</a:t>
            </a:r>
            <a:r>
              <a:rPr lang="en-US" sz="3200" dirty="0"/>
              <a:t>&gt; </a:t>
            </a:r>
            <a:r>
              <a:rPr lang="en-US" sz="3200" b="1" dirty="0" err="1"/>
              <a:t>words.count</a:t>
            </a:r>
            <a:endParaRPr lang="en-US" sz="3200" b="1" dirty="0"/>
          </a:p>
          <a:p>
            <a:r>
              <a:rPr lang="en-US" sz="3200" dirty="0"/>
              <a:t>res3: Long = 69</a:t>
            </a:r>
            <a:endParaRPr lang="fr-FR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4ABF2-59D8-4E3F-B5DE-40B9F842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989" y="2138362"/>
            <a:ext cx="3090891" cy="41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5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3955-33E6-4903-8B2C-E0501F35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715"/>
            <a:ext cx="10515600" cy="1325563"/>
          </a:xfrm>
        </p:spPr>
        <p:txBody>
          <a:bodyPr/>
          <a:lstStyle/>
          <a:p>
            <a:r>
              <a:rPr lang="fr-FR" dirty="0" err="1"/>
              <a:t>Words</a:t>
            </a:r>
            <a:r>
              <a:rPr lang="fr-FR" dirty="0"/>
              <a:t> Count … local[*] </a:t>
            </a:r>
            <a:r>
              <a:rPr lang="fr-FR" dirty="0" err="1"/>
              <a:t>Debug</a:t>
            </a:r>
            <a:r>
              <a:rPr lang="fr-FR" dirty="0"/>
              <a:t> in Java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0215C-4752-44B2-8396-097ED6EC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664769"/>
            <a:ext cx="11724640" cy="61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9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FB1B-8F1D-4EC0-8F51-A11BEEDE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-291942"/>
            <a:ext cx="12095480" cy="1325563"/>
          </a:xfrm>
        </p:spPr>
        <p:txBody>
          <a:bodyPr>
            <a:noAutofit/>
          </a:bodyPr>
          <a:lstStyle/>
          <a:p>
            <a:pPr algn="ctr"/>
            <a:r>
              <a:rPr lang="fr-FR" sz="3200" dirty="0" err="1"/>
              <a:t>spark-submit</a:t>
            </a:r>
            <a:r>
              <a:rPr lang="fr-FR" sz="3200" dirty="0"/>
              <a:t> --class &lt;&lt;</a:t>
            </a:r>
            <a:r>
              <a:rPr lang="fr-FR" sz="3200" dirty="0" err="1"/>
              <a:t>MainClass</a:t>
            </a:r>
            <a:r>
              <a:rPr lang="fr-FR" sz="3200" dirty="0"/>
              <a:t>&gt;&gt; &lt;&lt;</a:t>
            </a:r>
            <a:r>
              <a:rPr lang="fr-FR" sz="3200" dirty="0" err="1"/>
              <a:t>JarFile</a:t>
            </a:r>
            <a:r>
              <a:rPr lang="fr-FR" sz="3200" dirty="0"/>
              <a:t>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45003-6524-4628-9634-C1EB3533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20" y="2063022"/>
            <a:ext cx="8818880" cy="4424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81C2D-DDAA-4CAB-89CA-AFB5452F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" y="759076"/>
            <a:ext cx="11912600" cy="1265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99C36-D0C4-4E81-A913-7438D3AE6072}"/>
              </a:ext>
            </a:extLst>
          </p:cNvPr>
          <p:cNvSpPr txBox="1"/>
          <p:nvPr/>
        </p:nvSpPr>
        <p:spPr>
          <a:xfrm>
            <a:off x="685800" y="2367280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</a:t>
            </a:r>
            <a:r>
              <a:rPr lang="fr-FR" dirty="0" err="1"/>
              <a:t>skipped</a:t>
            </a:r>
            <a:r>
              <a:rPr lang="fr-FR" dirty="0"/>
              <a:t> 1000 </a:t>
            </a:r>
            <a:r>
              <a:rPr lang="fr-FR" dirty="0" err="1"/>
              <a:t>lines</a:t>
            </a:r>
            <a:r>
              <a:rPr lang="fr-FR" dirty="0"/>
              <a:t> LOG …</a:t>
            </a:r>
          </a:p>
        </p:txBody>
      </p:sp>
    </p:spTree>
    <p:extLst>
      <p:ext uri="{BB962C8B-B14F-4D97-AF65-F5344CB8AC3E}">
        <p14:creationId xmlns:p14="http://schemas.microsoft.com/office/powerpoint/2010/main" val="377036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810-B169-4DFA-B2AF-2E6FEFA0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resultDs</a:t>
            </a:r>
            <a:r>
              <a:rPr lang="fr-FR" dirty="0"/>
              <a:t> = </a:t>
            </a:r>
            <a:r>
              <a:rPr lang="fr-FR" dirty="0" err="1"/>
              <a:t>dataset.map</a:t>
            </a:r>
            <a:r>
              <a:rPr lang="fr-FR" dirty="0"/>
              <a:t>(  x -&gt; {… return y; })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DC106D2-E315-4EDC-929E-B1603DF0EE28}"/>
              </a:ext>
            </a:extLst>
          </p:cNvPr>
          <p:cNvSpPr/>
          <p:nvPr/>
        </p:nvSpPr>
        <p:spPr>
          <a:xfrm>
            <a:off x="6778244" y="283164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8C65BA-828C-42DF-AC6A-73DCB9172E6A}"/>
              </a:ext>
            </a:extLst>
          </p:cNvPr>
          <p:cNvSpPr/>
          <p:nvPr/>
        </p:nvSpPr>
        <p:spPr>
          <a:xfrm>
            <a:off x="2410693" y="285121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26A96-FE05-4D9F-81B5-FAE72624B57F}"/>
              </a:ext>
            </a:extLst>
          </p:cNvPr>
          <p:cNvSpPr txBox="1"/>
          <p:nvPr/>
        </p:nvSpPr>
        <p:spPr>
          <a:xfrm>
            <a:off x="1479087" y="2333659"/>
            <a:ext cx="253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</a:t>
            </a:r>
            <a:r>
              <a:rPr lang="fr-FR" dirty="0" err="1"/>
              <a:t>Dataset</a:t>
            </a:r>
            <a:r>
              <a:rPr lang="fr-FR" dirty="0"/>
              <a:t> = List&lt;X&gt;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06850-0B34-48DE-89BE-F7E147082455}"/>
              </a:ext>
            </a:extLst>
          </p:cNvPr>
          <p:cNvSpPr/>
          <p:nvPr/>
        </p:nvSpPr>
        <p:spPr>
          <a:xfrm>
            <a:off x="2227813" y="2668330"/>
            <a:ext cx="721360" cy="22186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A79143-162B-43CF-BDCC-469E4775DCA6}"/>
              </a:ext>
            </a:extLst>
          </p:cNvPr>
          <p:cNvSpPr/>
          <p:nvPr/>
        </p:nvSpPr>
        <p:spPr>
          <a:xfrm>
            <a:off x="4988560" y="2915920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56317-CD0F-4D0A-95FF-0EABF1B61344}"/>
              </a:ext>
            </a:extLst>
          </p:cNvPr>
          <p:cNvSpPr/>
          <p:nvPr/>
        </p:nvSpPr>
        <p:spPr>
          <a:xfrm>
            <a:off x="8880775" y="2702362"/>
            <a:ext cx="721360" cy="22912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6DD8660-592F-4855-B83F-1F0181DDAF73}"/>
              </a:ext>
            </a:extLst>
          </p:cNvPr>
          <p:cNvSpPr/>
          <p:nvPr/>
        </p:nvSpPr>
        <p:spPr>
          <a:xfrm>
            <a:off x="6763004" y="345648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C13902-B020-4295-B1C8-C130689566B8}"/>
              </a:ext>
            </a:extLst>
          </p:cNvPr>
          <p:cNvSpPr/>
          <p:nvPr/>
        </p:nvSpPr>
        <p:spPr>
          <a:xfrm>
            <a:off x="2395453" y="347605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1D6945-AA37-4C5D-A1F1-6531D7F47ABF}"/>
              </a:ext>
            </a:extLst>
          </p:cNvPr>
          <p:cNvSpPr/>
          <p:nvPr/>
        </p:nvSpPr>
        <p:spPr>
          <a:xfrm>
            <a:off x="4973320" y="3540760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805BA8F-495A-4B2B-A776-6723D227DAD6}"/>
              </a:ext>
            </a:extLst>
          </p:cNvPr>
          <p:cNvSpPr/>
          <p:nvPr/>
        </p:nvSpPr>
        <p:spPr>
          <a:xfrm>
            <a:off x="6752844" y="435564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3DDF1-80CA-4356-9DCA-0E1F5C9B35A0}"/>
              </a:ext>
            </a:extLst>
          </p:cNvPr>
          <p:cNvSpPr/>
          <p:nvPr/>
        </p:nvSpPr>
        <p:spPr>
          <a:xfrm>
            <a:off x="2385293" y="437521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115695-9966-4DB9-9E13-DB33EF93B171}"/>
              </a:ext>
            </a:extLst>
          </p:cNvPr>
          <p:cNvSpPr/>
          <p:nvPr/>
        </p:nvSpPr>
        <p:spPr>
          <a:xfrm>
            <a:off x="4963160" y="4439920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1E250-9912-4DA5-9346-B6AF486EE6CA}"/>
              </a:ext>
            </a:extLst>
          </p:cNvPr>
          <p:cNvSpPr txBox="1"/>
          <p:nvPr/>
        </p:nvSpPr>
        <p:spPr>
          <a:xfrm>
            <a:off x="8520264" y="2337221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Result</a:t>
            </a:r>
            <a:r>
              <a:rPr lang="fr-FR" dirty="0"/>
              <a:t> = List&lt; Y&gt;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83F69-267A-4651-92E1-C1AD3F659555}"/>
              </a:ext>
            </a:extLst>
          </p:cNvPr>
          <p:cNvSpPr txBox="1"/>
          <p:nvPr/>
        </p:nvSpPr>
        <p:spPr>
          <a:xfrm>
            <a:off x="5586662" y="2837300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y1=f(x1)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7827F-A1BE-44BC-80BE-D5202DE90010}"/>
              </a:ext>
            </a:extLst>
          </p:cNvPr>
          <p:cNvSpPr txBox="1"/>
          <p:nvPr/>
        </p:nvSpPr>
        <p:spPr>
          <a:xfrm>
            <a:off x="5586661" y="3400028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y2=f(x2)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D034A-7CCE-415C-BD49-DF70C8BD7C03}"/>
              </a:ext>
            </a:extLst>
          </p:cNvPr>
          <p:cNvSpPr txBox="1"/>
          <p:nvPr/>
        </p:nvSpPr>
        <p:spPr>
          <a:xfrm>
            <a:off x="5556523" y="43556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yn</a:t>
            </a:r>
            <a:r>
              <a:rPr lang="fr-FR" dirty="0"/>
              <a:t>=f(</a:t>
            </a:r>
            <a:r>
              <a:rPr lang="fr-FR" dirty="0" err="1"/>
              <a:t>xn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239F-BD1B-4F30-BB70-31198CB74A6C}"/>
              </a:ext>
            </a:extLst>
          </p:cNvPr>
          <p:cNvSpPr txBox="1"/>
          <p:nvPr/>
        </p:nvSpPr>
        <p:spPr>
          <a:xfrm>
            <a:off x="4473694" y="1918435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Mapping </a:t>
            </a:r>
            <a:r>
              <a:rPr lang="fr-FR" dirty="0" err="1"/>
              <a:t>function</a:t>
            </a:r>
            <a:r>
              <a:rPr lang="fr-FR" dirty="0"/>
              <a:t> (or lambda) :</a:t>
            </a:r>
          </a:p>
          <a:p>
            <a:r>
              <a:rPr lang="fr-FR" dirty="0"/>
              <a:t>  x -&gt; …. return y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49BCDA2-0A75-4A3C-8F02-6FA0A28E5262}"/>
              </a:ext>
            </a:extLst>
          </p:cNvPr>
          <p:cNvSpPr/>
          <p:nvPr/>
        </p:nvSpPr>
        <p:spPr>
          <a:xfrm>
            <a:off x="9060688" y="286567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611F538-F312-45EB-9262-190D3F010DB9}"/>
              </a:ext>
            </a:extLst>
          </p:cNvPr>
          <p:cNvSpPr/>
          <p:nvPr/>
        </p:nvSpPr>
        <p:spPr>
          <a:xfrm>
            <a:off x="9045448" y="349051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9361FC8-1E80-4F01-974F-5DC5D14A83A1}"/>
              </a:ext>
            </a:extLst>
          </p:cNvPr>
          <p:cNvSpPr/>
          <p:nvPr/>
        </p:nvSpPr>
        <p:spPr>
          <a:xfrm>
            <a:off x="9035288" y="438967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2357B9-BD17-4D33-B1E8-D3AB9EE0FFAB}"/>
              </a:ext>
            </a:extLst>
          </p:cNvPr>
          <p:cNvSpPr/>
          <p:nvPr/>
        </p:nvSpPr>
        <p:spPr>
          <a:xfrm>
            <a:off x="8184388" y="3389848"/>
            <a:ext cx="27224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10C0FD-8A15-468D-8B09-DA219A73959F}"/>
              </a:ext>
            </a:extLst>
          </p:cNvPr>
          <p:cNvSpPr/>
          <p:nvPr/>
        </p:nvSpPr>
        <p:spPr>
          <a:xfrm>
            <a:off x="4305808" y="287077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8137E7-B8FD-4EE7-9F87-052D5EFDE0BD}"/>
              </a:ext>
            </a:extLst>
          </p:cNvPr>
          <p:cNvSpPr/>
          <p:nvPr/>
        </p:nvSpPr>
        <p:spPr>
          <a:xfrm>
            <a:off x="4290568" y="349561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8EA0AC-8D20-4AA9-8051-E83A02AA937E}"/>
              </a:ext>
            </a:extLst>
          </p:cNvPr>
          <p:cNvSpPr/>
          <p:nvPr/>
        </p:nvSpPr>
        <p:spPr>
          <a:xfrm>
            <a:off x="4280408" y="439477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399718-620C-47E4-AF7B-E9D668FFE3DE}"/>
              </a:ext>
            </a:extLst>
          </p:cNvPr>
          <p:cNvSpPr txBox="1"/>
          <p:nvPr/>
        </p:nvSpPr>
        <p:spPr>
          <a:xfrm>
            <a:off x="8141669" y="1918399"/>
            <a:ext cx="309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dataset.map</a:t>
            </a:r>
            <a:r>
              <a:rPr lang="fr-FR" sz="2800" b="1" dirty="0"/>
              <a:t>( </a:t>
            </a:r>
            <a:r>
              <a:rPr lang="fr-FR" sz="2800" b="1" dirty="0" err="1"/>
              <a:t>func</a:t>
            </a:r>
            <a:r>
              <a:rPr lang="fr-FR" sz="2800" b="1" dirty="0"/>
              <a:t> 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0A71AA-C073-4A8A-BA53-599C71D07339}"/>
              </a:ext>
            </a:extLst>
          </p:cNvPr>
          <p:cNvSpPr txBox="1"/>
          <p:nvPr/>
        </p:nvSpPr>
        <p:spPr>
          <a:xfrm>
            <a:off x="441960" y="5659120"/>
            <a:ext cx="32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« Equivalent » </a:t>
            </a:r>
            <a:r>
              <a:rPr lang="fr-FR" b="1" dirty="0" err="1"/>
              <a:t>imperative</a:t>
            </a:r>
            <a:r>
              <a:rPr lang="fr-FR" b="1" dirty="0"/>
              <a:t> code 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8B75C-AF81-40B8-A74B-1AA7783363F5}"/>
              </a:ext>
            </a:extLst>
          </p:cNvPr>
          <p:cNvSpPr txBox="1"/>
          <p:nvPr/>
        </p:nvSpPr>
        <p:spPr>
          <a:xfrm>
            <a:off x="4005810" y="5151289"/>
            <a:ext cx="31014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List&lt;Y&gt; </a:t>
            </a:r>
            <a:r>
              <a:rPr lang="fr-FR" dirty="0" err="1"/>
              <a:t>res</a:t>
            </a:r>
            <a:r>
              <a:rPr lang="fr-FR" dirty="0"/>
              <a:t> = new </a:t>
            </a:r>
            <a:r>
              <a:rPr lang="fr-FR" dirty="0" err="1"/>
              <a:t>ArrayList</a:t>
            </a:r>
            <a:r>
              <a:rPr lang="fr-FR" dirty="0"/>
              <a:t>&lt;&gt;();</a:t>
            </a:r>
          </a:p>
          <a:p>
            <a:r>
              <a:rPr lang="fr-FR" dirty="0"/>
              <a:t>For( x : </a:t>
            </a:r>
            <a:r>
              <a:rPr lang="fr-FR" dirty="0" err="1"/>
              <a:t>sourceList</a:t>
            </a:r>
            <a:r>
              <a:rPr lang="fr-FR" dirty="0"/>
              <a:t>) {</a:t>
            </a:r>
          </a:p>
          <a:p>
            <a:r>
              <a:rPr lang="fr-FR" dirty="0"/>
              <a:t>    y = </a:t>
            </a:r>
            <a:r>
              <a:rPr lang="fr-FR" dirty="0" err="1"/>
              <a:t>func</a:t>
            </a:r>
            <a:r>
              <a:rPr lang="fr-FR" dirty="0"/>
              <a:t>(x);</a:t>
            </a:r>
          </a:p>
          <a:p>
            <a:r>
              <a:rPr lang="fr-FR" dirty="0"/>
              <a:t>    </a:t>
            </a:r>
            <a:r>
              <a:rPr lang="fr-FR" dirty="0" err="1"/>
              <a:t>res.add</a:t>
            </a:r>
            <a:r>
              <a:rPr lang="fr-FR" dirty="0"/>
              <a:t>(y);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return </a:t>
            </a:r>
            <a:r>
              <a:rPr lang="fr-FR" dirty="0" err="1"/>
              <a:t>res</a:t>
            </a:r>
            <a:r>
              <a:rPr lang="fr-F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452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810-B169-4DFA-B2AF-2E6FEFA0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7" y="-208762"/>
            <a:ext cx="12034520" cy="1325563"/>
          </a:xfrm>
        </p:spPr>
        <p:txBody>
          <a:bodyPr/>
          <a:lstStyle/>
          <a:p>
            <a:pPr algn="ctr"/>
            <a:r>
              <a:rPr lang="fr-FR" dirty="0" err="1"/>
              <a:t>resultDs</a:t>
            </a:r>
            <a:r>
              <a:rPr lang="fr-FR" dirty="0"/>
              <a:t> = </a:t>
            </a:r>
            <a:r>
              <a:rPr lang="fr-FR" dirty="0" err="1"/>
              <a:t>dataset.flatMap</a:t>
            </a:r>
            <a:r>
              <a:rPr lang="fr-FR" dirty="0"/>
              <a:t>(  x -&gt; {… return </a:t>
            </a:r>
            <a:r>
              <a:rPr lang="fr-FR" dirty="0" err="1"/>
              <a:t>list</a:t>
            </a:r>
            <a:r>
              <a:rPr lang="fr-FR" dirty="0"/>
              <a:t>&lt;y&gt;; })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DC106D2-E315-4EDC-929E-B1603DF0EE28}"/>
              </a:ext>
            </a:extLst>
          </p:cNvPr>
          <p:cNvSpPr/>
          <p:nvPr/>
        </p:nvSpPr>
        <p:spPr>
          <a:xfrm>
            <a:off x="9948798" y="2406313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8C65BA-828C-42DF-AC6A-73DCB9172E6A}"/>
              </a:ext>
            </a:extLst>
          </p:cNvPr>
          <p:cNvSpPr/>
          <p:nvPr/>
        </p:nvSpPr>
        <p:spPr>
          <a:xfrm>
            <a:off x="3175000" y="241941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26A96-FE05-4D9F-81B5-FAE72624B57F}"/>
              </a:ext>
            </a:extLst>
          </p:cNvPr>
          <p:cNvSpPr txBox="1"/>
          <p:nvPr/>
        </p:nvSpPr>
        <p:spPr>
          <a:xfrm>
            <a:off x="2296160" y="1629232"/>
            <a:ext cx="1841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</a:t>
            </a:r>
          </a:p>
          <a:p>
            <a:r>
              <a:rPr lang="fr-FR" dirty="0" err="1"/>
              <a:t>Dataset</a:t>
            </a:r>
            <a:r>
              <a:rPr lang="fr-FR" dirty="0"/>
              <a:t> = List&lt;X&gt;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06850-0B34-48DE-89BE-F7E147082455}"/>
              </a:ext>
            </a:extLst>
          </p:cNvPr>
          <p:cNvSpPr/>
          <p:nvPr/>
        </p:nvSpPr>
        <p:spPr>
          <a:xfrm>
            <a:off x="2992120" y="2236530"/>
            <a:ext cx="721360" cy="27686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A79143-162B-43CF-BDCC-469E4775DCA6}"/>
              </a:ext>
            </a:extLst>
          </p:cNvPr>
          <p:cNvSpPr/>
          <p:nvPr/>
        </p:nvSpPr>
        <p:spPr>
          <a:xfrm>
            <a:off x="4327383" y="2458898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56317-CD0F-4D0A-95FF-0EABF1B61344}"/>
              </a:ext>
            </a:extLst>
          </p:cNvPr>
          <p:cNvSpPr/>
          <p:nvPr/>
        </p:nvSpPr>
        <p:spPr>
          <a:xfrm>
            <a:off x="9781158" y="1872997"/>
            <a:ext cx="1318642" cy="427888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6DD8660-592F-4855-B83F-1F0181DDAF73}"/>
              </a:ext>
            </a:extLst>
          </p:cNvPr>
          <p:cNvSpPr/>
          <p:nvPr/>
        </p:nvSpPr>
        <p:spPr>
          <a:xfrm>
            <a:off x="9894715" y="335647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C13902-B020-4295-B1C8-C130689566B8}"/>
              </a:ext>
            </a:extLst>
          </p:cNvPr>
          <p:cNvSpPr/>
          <p:nvPr/>
        </p:nvSpPr>
        <p:spPr>
          <a:xfrm>
            <a:off x="3159760" y="304425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1D6945-AA37-4C5D-A1F1-6531D7F47ABF}"/>
              </a:ext>
            </a:extLst>
          </p:cNvPr>
          <p:cNvSpPr/>
          <p:nvPr/>
        </p:nvSpPr>
        <p:spPr>
          <a:xfrm>
            <a:off x="4312143" y="3083738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805BA8F-495A-4B2B-A776-6723D227DAD6}"/>
              </a:ext>
            </a:extLst>
          </p:cNvPr>
          <p:cNvSpPr/>
          <p:nvPr/>
        </p:nvSpPr>
        <p:spPr>
          <a:xfrm>
            <a:off x="9955553" y="503694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3DDF1-80CA-4356-9DCA-0E1F5C9B35A0}"/>
              </a:ext>
            </a:extLst>
          </p:cNvPr>
          <p:cNvSpPr/>
          <p:nvPr/>
        </p:nvSpPr>
        <p:spPr>
          <a:xfrm>
            <a:off x="3149600" y="440569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115695-9966-4DB9-9E13-DB33EF93B171}"/>
              </a:ext>
            </a:extLst>
          </p:cNvPr>
          <p:cNvSpPr/>
          <p:nvPr/>
        </p:nvSpPr>
        <p:spPr>
          <a:xfrm>
            <a:off x="4301983" y="4445178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1E250-9912-4DA5-9346-B6AF486EE6CA}"/>
              </a:ext>
            </a:extLst>
          </p:cNvPr>
          <p:cNvSpPr txBox="1"/>
          <p:nvPr/>
        </p:nvSpPr>
        <p:spPr>
          <a:xfrm>
            <a:off x="9334820" y="1476589"/>
            <a:ext cx="246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= List&lt; Y&gt;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83F69-267A-4651-92E1-C1AD3F659555}"/>
              </a:ext>
            </a:extLst>
          </p:cNvPr>
          <p:cNvSpPr txBox="1"/>
          <p:nvPr/>
        </p:nvSpPr>
        <p:spPr>
          <a:xfrm>
            <a:off x="4925485" y="2380278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{y1,y2…y5}=f(x1)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7827F-A1BE-44BC-80BE-D5202DE90010}"/>
              </a:ext>
            </a:extLst>
          </p:cNvPr>
          <p:cNvSpPr txBox="1"/>
          <p:nvPr/>
        </p:nvSpPr>
        <p:spPr>
          <a:xfrm>
            <a:off x="4925484" y="29430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{y6,y7}=f(x2)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D034A-7CCE-415C-BD49-DF70C8BD7C03}"/>
              </a:ext>
            </a:extLst>
          </p:cNvPr>
          <p:cNvSpPr txBox="1"/>
          <p:nvPr/>
        </p:nvSpPr>
        <p:spPr>
          <a:xfrm>
            <a:off x="4895346" y="4360902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{y39,y40,y42} </a:t>
            </a:r>
            <a:r>
              <a:rPr lang="fr-FR" dirty="0" err="1"/>
              <a:t>yn</a:t>
            </a:r>
            <a:r>
              <a:rPr lang="fr-FR" dirty="0"/>
              <a:t>=f(</a:t>
            </a:r>
            <a:r>
              <a:rPr lang="fr-FR" dirty="0" err="1"/>
              <a:t>xn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239F-BD1B-4F30-BB70-31198CB74A6C}"/>
              </a:ext>
            </a:extLst>
          </p:cNvPr>
          <p:cNvSpPr txBox="1"/>
          <p:nvPr/>
        </p:nvSpPr>
        <p:spPr>
          <a:xfrm>
            <a:off x="4423674" y="1154609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Mapping </a:t>
            </a:r>
            <a:r>
              <a:rPr lang="fr-FR" dirty="0" err="1"/>
              <a:t>function</a:t>
            </a:r>
            <a:r>
              <a:rPr lang="fr-FR" dirty="0"/>
              <a:t> (or lambda) :</a:t>
            </a:r>
          </a:p>
          <a:p>
            <a:r>
              <a:rPr lang="fr-FR" dirty="0"/>
              <a:t>  x -&gt; …. return y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43F7D4-11B7-481A-B9A2-9B3ABDAE303C}"/>
              </a:ext>
            </a:extLst>
          </p:cNvPr>
          <p:cNvSpPr/>
          <p:nvPr/>
        </p:nvSpPr>
        <p:spPr>
          <a:xfrm>
            <a:off x="7105245" y="23649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B19FC9E-04D6-4E52-A457-B27AE254701C}"/>
              </a:ext>
            </a:extLst>
          </p:cNvPr>
          <p:cNvSpPr/>
          <p:nvPr/>
        </p:nvSpPr>
        <p:spPr>
          <a:xfrm>
            <a:off x="7526920" y="23649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9892E4A-CE5A-4B95-BF8A-A3B5AC6CCD98}"/>
              </a:ext>
            </a:extLst>
          </p:cNvPr>
          <p:cNvSpPr/>
          <p:nvPr/>
        </p:nvSpPr>
        <p:spPr>
          <a:xfrm>
            <a:off x="8189265" y="23649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063F8DF-FDBA-4FA7-81F1-0F5D38ABEACB}"/>
              </a:ext>
            </a:extLst>
          </p:cNvPr>
          <p:cNvSpPr/>
          <p:nvPr/>
        </p:nvSpPr>
        <p:spPr>
          <a:xfrm>
            <a:off x="7096020" y="294635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8B21F5C-4C30-4EFC-957A-654CC7D4149F}"/>
              </a:ext>
            </a:extLst>
          </p:cNvPr>
          <p:cNvSpPr/>
          <p:nvPr/>
        </p:nvSpPr>
        <p:spPr>
          <a:xfrm>
            <a:off x="7548247" y="295789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2798619-96C4-4153-8169-B9DAF8C0BE78}"/>
              </a:ext>
            </a:extLst>
          </p:cNvPr>
          <p:cNvSpPr/>
          <p:nvPr/>
        </p:nvSpPr>
        <p:spPr>
          <a:xfrm>
            <a:off x="7078952" y="430369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6D2772F0-E7FF-4A48-9703-68802EA2D584}"/>
              </a:ext>
            </a:extLst>
          </p:cNvPr>
          <p:cNvSpPr/>
          <p:nvPr/>
        </p:nvSpPr>
        <p:spPr>
          <a:xfrm>
            <a:off x="7524492" y="430369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121D5FB-F233-4B5A-9BFE-2EE78DE480F9}"/>
              </a:ext>
            </a:extLst>
          </p:cNvPr>
          <p:cNvSpPr/>
          <p:nvPr/>
        </p:nvSpPr>
        <p:spPr>
          <a:xfrm>
            <a:off x="8271882" y="430369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C07F90-507D-4980-902F-89C436DD83F4}"/>
              </a:ext>
            </a:extLst>
          </p:cNvPr>
          <p:cNvSpPr/>
          <p:nvPr/>
        </p:nvSpPr>
        <p:spPr>
          <a:xfrm>
            <a:off x="6996171" y="2306043"/>
            <a:ext cx="1685533" cy="5336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C4846A-4BD7-4A6D-BBD7-16AEA2996D43}"/>
              </a:ext>
            </a:extLst>
          </p:cNvPr>
          <p:cNvSpPr/>
          <p:nvPr/>
        </p:nvSpPr>
        <p:spPr>
          <a:xfrm>
            <a:off x="7011411" y="2920723"/>
            <a:ext cx="1040389" cy="5336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7B2DB7-F2D5-45A7-8764-7345441D99EB}"/>
              </a:ext>
            </a:extLst>
          </p:cNvPr>
          <p:cNvSpPr/>
          <p:nvPr/>
        </p:nvSpPr>
        <p:spPr>
          <a:xfrm>
            <a:off x="7056070" y="4245133"/>
            <a:ext cx="1828850" cy="5336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2EC18AB8-FA18-41A0-B204-E664011256C8}"/>
              </a:ext>
            </a:extLst>
          </p:cNvPr>
          <p:cNvSpPr/>
          <p:nvPr/>
        </p:nvSpPr>
        <p:spPr>
          <a:xfrm>
            <a:off x="10280795" y="2564461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C79E862-9415-4C3C-B516-3198A84EC013}"/>
              </a:ext>
            </a:extLst>
          </p:cNvPr>
          <p:cNvSpPr/>
          <p:nvPr/>
        </p:nvSpPr>
        <p:spPr>
          <a:xfrm>
            <a:off x="10697884" y="2744093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0CD6915-E8EF-47F9-9360-83236D741308}"/>
              </a:ext>
            </a:extLst>
          </p:cNvPr>
          <p:cNvSpPr/>
          <p:nvPr/>
        </p:nvSpPr>
        <p:spPr>
          <a:xfrm>
            <a:off x="10229995" y="355040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13E87F2-9938-42DF-BD53-0A6A048BC802}"/>
              </a:ext>
            </a:extLst>
          </p:cNvPr>
          <p:cNvSpPr/>
          <p:nvPr/>
        </p:nvSpPr>
        <p:spPr>
          <a:xfrm>
            <a:off x="10157674" y="51563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71A79756-0334-4A4B-999B-C08994E00D56}"/>
              </a:ext>
            </a:extLst>
          </p:cNvPr>
          <p:cNvSpPr/>
          <p:nvPr/>
        </p:nvSpPr>
        <p:spPr>
          <a:xfrm>
            <a:off x="10511599" y="533891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DDD5CEE-F960-4C30-8765-E0DCAA1E2847}"/>
              </a:ext>
            </a:extLst>
          </p:cNvPr>
          <p:cNvSpPr/>
          <p:nvPr/>
        </p:nvSpPr>
        <p:spPr>
          <a:xfrm>
            <a:off x="9696301" y="3076350"/>
            <a:ext cx="1549316" cy="553720"/>
          </a:xfrm>
          <a:custGeom>
            <a:avLst/>
            <a:gdLst>
              <a:gd name="connsiteX0" fmla="*/ 1487070 w 1789371"/>
              <a:gd name="connsiteY0" fmla="*/ 0 h 425551"/>
              <a:gd name="connsiteX1" fmla="*/ 1690270 w 1789371"/>
              <a:gd name="connsiteY1" fmla="*/ 101600 h 425551"/>
              <a:gd name="connsiteX2" fmla="*/ 100230 w 1789371"/>
              <a:gd name="connsiteY2" fmla="*/ 248920 h 425551"/>
              <a:gd name="connsiteX3" fmla="*/ 166270 w 1789371"/>
              <a:gd name="connsiteY3" fmla="*/ 411480 h 425551"/>
              <a:gd name="connsiteX4" fmla="*/ 176430 w 1789371"/>
              <a:gd name="connsiteY4" fmla="*/ 406400 h 425551"/>
              <a:gd name="connsiteX0" fmla="*/ 1517550 w 1798786"/>
              <a:gd name="connsiteY0" fmla="*/ 0 h 506831"/>
              <a:gd name="connsiteX1" fmla="*/ 1690270 w 1798786"/>
              <a:gd name="connsiteY1" fmla="*/ 182880 h 506831"/>
              <a:gd name="connsiteX2" fmla="*/ 100230 w 1798786"/>
              <a:gd name="connsiteY2" fmla="*/ 330200 h 506831"/>
              <a:gd name="connsiteX3" fmla="*/ 166270 w 1798786"/>
              <a:gd name="connsiteY3" fmla="*/ 492760 h 506831"/>
              <a:gd name="connsiteX4" fmla="*/ 176430 w 1798786"/>
              <a:gd name="connsiteY4" fmla="*/ 487680 h 506831"/>
              <a:gd name="connsiteX0" fmla="*/ 1506421 w 1687335"/>
              <a:gd name="connsiteY0" fmla="*/ 0 h 506831"/>
              <a:gd name="connsiteX1" fmla="*/ 1526741 w 1687335"/>
              <a:gd name="connsiteY1" fmla="*/ 213360 h 506831"/>
              <a:gd name="connsiteX2" fmla="*/ 89101 w 1687335"/>
              <a:gd name="connsiteY2" fmla="*/ 330200 h 506831"/>
              <a:gd name="connsiteX3" fmla="*/ 155141 w 1687335"/>
              <a:gd name="connsiteY3" fmla="*/ 492760 h 506831"/>
              <a:gd name="connsiteX4" fmla="*/ 165301 w 1687335"/>
              <a:gd name="connsiteY4" fmla="*/ 487680 h 506831"/>
              <a:gd name="connsiteX0" fmla="*/ 1399275 w 1570188"/>
              <a:gd name="connsiteY0" fmla="*/ 0 h 506831"/>
              <a:gd name="connsiteX1" fmla="*/ 1419595 w 1570188"/>
              <a:gd name="connsiteY1" fmla="*/ 213360 h 506831"/>
              <a:gd name="connsiteX2" fmla="*/ 134355 w 1570188"/>
              <a:gd name="connsiteY2" fmla="*/ 320040 h 506831"/>
              <a:gd name="connsiteX3" fmla="*/ 47995 w 1570188"/>
              <a:gd name="connsiteY3" fmla="*/ 492760 h 506831"/>
              <a:gd name="connsiteX4" fmla="*/ 58155 w 1570188"/>
              <a:gd name="connsiteY4" fmla="*/ 487680 h 506831"/>
              <a:gd name="connsiteX0" fmla="*/ 1399275 w 1570188"/>
              <a:gd name="connsiteY0" fmla="*/ 0 h 524566"/>
              <a:gd name="connsiteX1" fmla="*/ 1419595 w 1570188"/>
              <a:gd name="connsiteY1" fmla="*/ 213360 h 524566"/>
              <a:gd name="connsiteX2" fmla="*/ 134355 w 1570188"/>
              <a:gd name="connsiteY2" fmla="*/ 320040 h 524566"/>
              <a:gd name="connsiteX3" fmla="*/ 47995 w 1570188"/>
              <a:gd name="connsiteY3" fmla="*/ 492760 h 524566"/>
              <a:gd name="connsiteX4" fmla="*/ 159755 w 1570188"/>
              <a:gd name="connsiteY4" fmla="*/ 518160 h 524566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353138 w 1524051"/>
              <a:gd name="connsiteY0" fmla="*/ 0 h 518160"/>
              <a:gd name="connsiteX1" fmla="*/ 1373458 w 1524051"/>
              <a:gd name="connsiteY1" fmla="*/ 213360 h 518160"/>
              <a:gd name="connsiteX2" fmla="*/ 88218 w 1524051"/>
              <a:gd name="connsiteY2" fmla="*/ 320040 h 518160"/>
              <a:gd name="connsiteX3" fmla="*/ 113618 w 1524051"/>
              <a:gd name="connsiteY3" fmla="*/ 518160 h 518160"/>
              <a:gd name="connsiteX0" fmla="*/ 1298838 w 1464837"/>
              <a:gd name="connsiteY0" fmla="*/ 0 h 518160"/>
              <a:gd name="connsiteX1" fmla="*/ 1319158 w 1464837"/>
              <a:gd name="connsiteY1" fmla="*/ 213360 h 518160"/>
              <a:gd name="connsiteX2" fmla="*/ 110118 w 1464837"/>
              <a:gd name="connsiteY2" fmla="*/ 345440 h 518160"/>
              <a:gd name="connsiteX3" fmla="*/ 59318 w 1464837"/>
              <a:gd name="connsiteY3" fmla="*/ 518160 h 51816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383317 w 1549316"/>
              <a:gd name="connsiteY0" fmla="*/ 0 h 553720"/>
              <a:gd name="connsiteX1" fmla="*/ 1403637 w 1549316"/>
              <a:gd name="connsiteY1" fmla="*/ 213360 h 553720"/>
              <a:gd name="connsiteX2" fmla="*/ 194597 w 1549316"/>
              <a:gd name="connsiteY2" fmla="*/ 345440 h 553720"/>
              <a:gd name="connsiteX3" fmla="*/ 194597 w 1549316"/>
              <a:gd name="connsiteY3" fmla="*/ 553720 h 55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9316" h="553720">
                <a:moveTo>
                  <a:pt x="1383317" y="0"/>
                </a:moveTo>
                <a:cubicBezTo>
                  <a:pt x="1600487" y="30056"/>
                  <a:pt x="1601757" y="155787"/>
                  <a:pt x="1403637" y="213360"/>
                </a:cubicBezTo>
                <a:cubicBezTo>
                  <a:pt x="1205517" y="270933"/>
                  <a:pt x="629784" y="258233"/>
                  <a:pt x="194597" y="345440"/>
                </a:cubicBezTo>
                <a:cubicBezTo>
                  <a:pt x="-240590" y="432647"/>
                  <a:pt x="189305" y="512445"/>
                  <a:pt x="194597" y="55372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CCE513-F30B-45DA-9830-6D99C11007D5}"/>
              </a:ext>
            </a:extLst>
          </p:cNvPr>
          <p:cNvCxnSpPr>
            <a:cxnSpLocks/>
          </p:cNvCxnSpPr>
          <p:nvPr/>
        </p:nvCxnSpPr>
        <p:spPr>
          <a:xfrm>
            <a:off x="10334877" y="2577861"/>
            <a:ext cx="464088" cy="191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773B3ED-4650-490E-B78D-A07957EA49BD}"/>
              </a:ext>
            </a:extLst>
          </p:cNvPr>
          <p:cNvSpPr/>
          <p:nvPr/>
        </p:nvSpPr>
        <p:spPr>
          <a:xfrm>
            <a:off x="9665626" y="3838869"/>
            <a:ext cx="1171257" cy="508000"/>
          </a:xfrm>
          <a:custGeom>
            <a:avLst/>
            <a:gdLst>
              <a:gd name="connsiteX0" fmla="*/ 1487070 w 1789371"/>
              <a:gd name="connsiteY0" fmla="*/ 0 h 425551"/>
              <a:gd name="connsiteX1" fmla="*/ 1690270 w 1789371"/>
              <a:gd name="connsiteY1" fmla="*/ 101600 h 425551"/>
              <a:gd name="connsiteX2" fmla="*/ 100230 w 1789371"/>
              <a:gd name="connsiteY2" fmla="*/ 248920 h 425551"/>
              <a:gd name="connsiteX3" fmla="*/ 166270 w 1789371"/>
              <a:gd name="connsiteY3" fmla="*/ 411480 h 425551"/>
              <a:gd name="connsiteX4" fmla="*/ 176430 w 1789371"/>
              <a:gd name="connsiteY4" fmla="*/ 406400 h 425551"/>
              <a:gd name="connsiteX0" fmla="*/ 1517550 w 1798786"/>
              <a:gd name="connsiteY0" fmla="*/ 0 h 506831"/>
              <a:gd name="connsiteX1" fmla="*/ 1690270 w 1798786"/>
              <a:gd name="connsiteY1" fmla="*/ 182880 h 506831"/>
              <a:gd name="connsiteX2" fmla="*/ 100230 w 1798786"/>
              <a:gd name="connsiteY2" fmla="*/ 330200 h 506831"/>
              <a:gd name="connsiteX3" fmla="*/ 166270 w 1798786"/>
              <a:gd name="connsiteY3" fmla="*/ 492760 h 506831"/>
              <a:gd name="connsiteX4" fmla="*/ 176430 w 1798786"/>
              <a:gd name="connsiteY4" fmla="*/ 487680 h 506831"/>
              <a:gd name="connsiteX0" fmla="*/ 1506421 w 1687335"/>
              <a:gd name="connsiteY0" fmla="*/ 0 h 506831"/>
              <a:gd name="connsiteX1" fmla="*/ 1526741 w 1687335"/>
              <a:gd name="connsiteY1" fmla="*/ 213360 h 506831"/>
              <a:gd name="connsiteX2" fmla="*/ 89101 w 1687335"/>
              <a:gd name="connsiteY2" fmla="*/ 330200 h 506831"/>
              <a:gd name="connsiteX3" fmla="*/ 155141 w 1687335"/>
              <a:gd name="connsiteY3" fmla="*/ 492760 h 506831"/>
              <a:gd name="connsiteX4" fmla="*/ 165301 w 1687335"/>
              <a:gd name="connsiteY4" fmla="*/ 487680 h 506831"/>
              <a:gd name="connsiteX0" fmla="*/ 1399275 w 1570188"/>
              <a:gd name="connsiteY0" fmla="*/ 0 h 506831"/>
              <a:gd name="connsiteX1" fmla="*/ 1419595 w 1570188"/>
              <a:gd name="connsiteY1" fmla="*/ 213360 h 506831"/>
              <a:gd name="connsiteX2" fmla="*/ 134355 w 1570188"/>
              <a:gd name="connsiteY2" fmla="*/ 320040 h 506831"/>
              <a:gd name="connsiteX3" fmla="*/ 47995 w 1570188"/>
              <a:gd name="connsiteY3" fmla="*/ 492760 h 506831"/>
              <a:gd name="connsiteX4" fmla="*/ 58155 w 1570188"/>
              <a:gd name="connsiteY4" fmla="*/ 487680 h 506831"/>
              <a:gd name="connsiteX0" fmla="*/ 1399275 w 1570188"/>
              <a:gd name="connsiteY0" fmla="*/ 0 h 524566"/>
              <a:gd name="connsiteX1" fmla="*/ 1419595 w 1570188"/>
              <a:gd name="connsiteY1" fmla="*/ 213360 h 524566"/>
              <a:gd name="connsiteX2" fmla="*/ 134355 w 1570188"/>
              <a:gd name="connsiteY2" fmla="*/ 320040 h 524566"/>
              <a:gd name="connsiteX3" fmla="*/ 47995 w 1570188"/>
              <a:gd name="connsiteY3" fmla="*/ 492760 h 524566"/>
              <a:gd name="connsiteX4" fmla="*/ 159755 w 1570188"/>
              <a:gd name="connsiteY4" fmla="*/ 518160 h 524566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353138 w 1524051"/>
              <a:gd name="connsiteY0" fmla="*/ 0 h 518160"/>
              <a:gd name="connsiteX1" fmla="*/ 1373458 w 1524051"/>
              <a:gd name="connsiteY1" fmla="*/ 213360 h 518160"/>
              <a:gd name="connsiteX2" fmla="*/ 88218 w 1524051"/>
              <a:gd name="connsiteY2" fmla="*/ 320040 h 518160"/>
              <a:gd name="connsiteX3" fmla="*/ 113618 w 1524051"/>
              <a:gd name="connsiteY3" fmla="*/ 518160 h 518160"/>
              <a:gd name="connsiteX0" fmla="*/ 1298838 w 1464837"/>
              <a:gd name="connsiteY0" fmla="*/ 0 h 518160"/>
              <a:gd name="connsiteX1" fmla="*/ 1319158 w 1464837"/>
              <a:gd name="connsiteY1" fmla="*/ 213360 h 518160"/>
              <a:gd name="connsiteX2" fmla="*/ 110118 w 1464837"/>
              <a:gd name="connsiteY2" fmla="*/ 345440 h 518160"/>
              <a:gd name="connsiteX3" fmla="*/ 59318 w 1464837"/>
              <a:gd name="connsiteY3" fmla="*/ 518160 h 51816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383317 w 1549316"/>
              <a:gd name="connsiteY0" fmla="*/ 0 h 553720"/>
              <a:gd name="connsiteX1" fmla="*/ 1403637 w 1549316"/>
              <a:gd name="connsiteY1" fmla="*/ 213360 h 553720"/>
              <a:gd name="connsiteX2" fmla="*/ 194597 w 1549316"/>
              <a:gd name="connsiteY2" fmla="*/ 345440 h 553720"/>
              <a:gd name="connsiteX3" fmla="*/ 194597 w 1549316"/>
              <a:gd name="connsiteY3" fmla="*/ 553720 h 553720"/>
              <a:gd name="connsiteX0" fmla="*/ 1189549 w 1328844"/>
              <a:gd name="connsiteY0" fmla="*/ 0 h 553720"/>
              <a:gd name="connsiteX1" fmla="*/ 1209869 w 1328844"/>
              <a:gd name="connsiteY1" fmla="*/ 213360 h 553720"/>
              <a:gd name="connsiteX2" fmla="*/ 437709 w 1328844"/>
              <a:gd name="connsiteY2" fmla="*/ 299720 h 553720"/>
              <a:gd name="connsiteX3" fmla="*/ 829 w 1328844"/>
              <a:gd name="connsiteY3" fmla="*/ 553720 h 553720"/>
              <a:gd name="connsiteX0" fmla="*/ 810232 w 949527"/>
              <a:gd name="connsiteY0" fmla="*/ 0 h 508000"/>
              <a:gd name="connsiteX1" fmla="*/ 830552 w 949527"/>
              <a:gd name="connsiteY1" fmla="*/ 213360 h 508000"/>
              <a:gd name="connsiteX2" fmla="*/ 58392 w 949527"/>
              <a:gd name="connsiteY2" fmla="*/ 299720 h 508000"/>
              <a:gd name="connsiteX3" fmla="*/ 58392 w 949527"/>
              <a:gd name="connsiteY3" fmla="*/ 508000 h 508000"/>
              <a:gd name="connsiteX0" fmla="*/ 916334 w 1055629"/>
              <a:gd name="connsiteY0" fmla="*/ 0 h 508000"/>
              <a:gd name="connsiteX1" fmla="*/ 936654 w 1055629"/>
              <a:gd name="connsiteY1" fmla="*/ 213360 h 508000"/>
              <a:gd name="connsiteX2" fmla="*/ 164494 w 1055629"/>
              <a:gd name="connsiteY2" fmla="*/ 299720 h 508000"/>
              <a:gd name="connsiteX3" fmla="*/ 164494 w 1055629"/>
              <a:gd name="connsiteY3" fmla="*/ 508000 h 508000"/>
              <a:gd name="connsiteX0" fmla="*/ 1015674 w 1154969"/>
              <a:gd name="connsiteY0" fmla="*/ 0 h 508000"/>
              <a:gd name="connsiteX1" fmla="*/ 1035994 w 1154969"/>
              <a:gd name="connsiteY1" fmla="*/ 213360 h 508000"/>
              <a:gd name="connsiteX2" fmla="*/ 263834 w 1154969"/>
              <a:gd name="connsiteY2" fmla="*/ 299720 h 508000"/>
              <a:gd name="connsiteX3" fmla="*/ 263834 w 1154969"/>
              <a:gd name="connsiteY3" fmla="*/ 508000 h 508000"/>
              <a:gd name="connsiteX0" fmla="*/ 1030788 w 1171257"/>
              <a:gd name="connsiteY0" fmla="*/ 0 h 508000"/>
              <a:gd name="connsiteX1" fmla="*/ 1051108 w 1171257"/>
              <a:gd name="connsiteY1" fmla="*/ 213360 h 508000"/>
              <a:gd name="connsiteX2" fmla="*/ 258628 w 1171257"/>
              <a:gd name="connsiteY2" fmla="*/ 330200 h 508000"/>
              <a:gd name="connsiteX3" fmla="*/ 278948 w 117125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257" h="508000">
                <a:moveTo>
                  <a:pt x="1030788" y="0"/>
                </a:moveTo>
                <a:cubicBezTo>
                  <a:pt x="1247958" y="30056"/>
                  <a:pt x="1179801" y="158327"/>
                  <a:pt x="1051108" y="213360"/>
                </a:cubicBezTo>
                <a:cubicBezTo>
                  <a:pt x="922415" y="268393"/>
                  <a:pt x="849601" y="215053"/>
                  <a:pt x="258628" y="330200"/>
                </a:cubicBezTo>
                <a:cubicBezTo>
                  <a:pt x="-332345" y="445347"/>
                  <a:pt x="273656" y="466725"/>
                  <a:pt x="278948" y="5080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67F85D-B547-4969-AE3D-613BEE02277A}"/>
              </a:ext>
            </a:extLst>
          </p:cNvPr>
          <p:cNvSpPr/>
          <p:nvPr/>
        </p:nvSpPr>
        <p:spPr>
          <a:xfrm>
            <a:off x="9726422" y="4751130"/>
            <a:ext cx="1171257" cy="508000"/>
          </a:xfrm>
          <a:custGeom>
            <a:avLst/>
            <a:gdLst>
              <a:gd name="connsiteX0" fmla="*/ 1487070 w 1789371"/>
              <a:gd name="connsiteY0" fmla="*/ 0 h 425551"/>
              <a:gd name="connsiteX1" fmla="*/ 1690270 w 1789371"/>
              <a:gd name="connsiteY1" fmla="*/ 101600 h 425551"/>
              <a:gd name="connsiteX2" fmla="*/ 100230 w 1789371"/>
              <a:gd name="connsiteY2" fmla="*/ 248920 h 425551"/>
              <a:gd name="connsiteX3" fmla="*/ 166270 w 1789371"/>
              <a:gd name="connsiteY3" fmla="*/ 411480 h 425551"/>
              <a:gd name="connsiteX4" fmla="*/ 176430 w 1789371"/>
              <a:gd name="connsiteY4" fmla="*/ 406400 h 425551"/>
              <a:gd name="connsiteX0" fmla="*/ 1517550 w 1798786"/>
              <a:gd name="connsiteY0" fmla="*/ 0 h 506831"/>
              <a:gd name="connsiteX1" fmla="*/ 1690270 w 1798786"/>
              <a:gd name="connsiteY1" fmla="*/ 182880 h 506831"/>
              <a:gd name="connsiteX2" fmla="*/ 100230 w 1798786"/>
              <a:gd name="connsiteY2" fmla="*/ 330200 h 506831"/>
              <a:gd name="connsiteX3" fmla="*/ 166270 w 1798786"/>
              <a:gd name="connsiteY3" fmla="*/ 492760 h 506831"/>
              <a:gd name="connsiteX4" fmla="*/ 176430 w 1798786"/>
              <a:gd name="connsiteY4" fmla="*/ 487680 h 506831"/>
              <a:gd name="connsiteX0" fmla="*/ 1506421 w 1687335"/>
              <a:gd name="connsiteY0" fmla="*/ 0 h 506831"/>
              <a:gd name="connsiteX1" fmla="*/ 1526741 w 1687335"/>
              <a:gd name="connsiteY1" fmla="*/ 213360 h 506831"/>
              <a:gd name="connsiteX2" fmla="*/ 89101 w 1687335"/>
              <a:gd name="connsiteY2" fmla="*/ 330200 h 506831"/>
              <a:gd name="connsiteX3" fmla="*/ 155141 w 1687335"/>
              <a:gd name="connsiteY3" fmla="*/ 492760 h 506831"/>
              <a:gd name="connsiteX4" fmla="*/ 165301 w 1687335"/>
              <a:gd name="connsiteY4" fmla="*/ 487680 h 506831"/>
              <a:gd name="connsiteX0" fmla="*/ 1399275 w 1570188"/>
              <a:gd name="connsiteY0" fmla="*/ 0 h 506831"/>
              <a:gd name="connsiteX1" fmla="*/ 1419595 w 1570188"/>
              <a:gd name="connsiteY1" fmla="*/ 213360 h 506831"/>
              <a:gd name="connsiteX2" fmla="*/ 134355 w 1570188"/>
              <a:gd name="connsiteY2" fmla="*/ 320040 h 506831"/>
              <a:gd name="connsiteX3" fmla="*/ 47995 w 1570188"/>
              <a:gd name="connsiteY3" fmla="*/ 492760 h 506831"/>
              <a:gd name="connsiteX4" fmla="*/ 58155 w 1570188"/>
              <a:gd name="connsiteY4" fmla="*/ 487680 h 506831"/>
              <a:gd name="connsiteX0" fmla="*/ 1399275 w 1570188"/>
              <a:gd name="connsiteY0" fmla="*/ 0 h 524566"/>
              <a:gd name="connsiteX1" fmla="*/ 1419595 w 1570188"/>
              <a:gd name="connsiteY1" fmla="*/ 213360 h 524566"/>
              <a:gd name="connsiteX2" fmla="*/ 134355 w 1570188"/>
              <a:gd name="connsiteY2" fmla="*/ 320040 h 524566"/>
              <a:gd name="connsiteX3" fmla="*/ 47995 w 1570188"/>
              <a:gd name="connsiteY3" fmla="*/ 492760 h 524566"/>
              <a:gd name="connsiteX4" fmla="*/ 159755 w 1570188"/>
              <a:gd name="connsiteY4" fmla="*/ 518160 h 524566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353138 w 1524051"/>
              <a:gd name="connsiteY0" fmla="*/ 0 h 518160"/>
              <a:gd name="connsiteX1" fmla="*/ 1373458 w 1524051"/>
              <a:gd name="connsiteY1" fmla="*/ 213360 h 518160"/>
              <a:gd name="connsiteX2" fmla="*/ 88218 w 1524051"/>
              <a:gd name="connsiteY2" fmla="*/ 320040 h 518160"/>
              <a:gd name="connsiteX3" fmla="*/ 113618 w 1524051"/>
              <a:gd name="connsiteY3" fmla="*/ 518160 h 518160"/>
              <a:gd name="connsiteX0" fmla="*/ 1298838 w 1464837"/>
              <a:gd name="connsiteY0" fmla="*/ 0 h 518160"/>
              <a:gd name="connsiteX1" fmla="*/ 1319158 w 1464837"/>
              <a:gd name="connsiteY1" fmla="*/ 213360 h 518160"/>
              <a:gd name="connsiteX2" fmla="*/ 110118 w 1464837"/>
              <a:gd name="connsiteY2" fmla="*/ 345440 h 518160"/>
              <a:gd name="connsiteX3" fmla="*/ 59318 w 1464837"/>
              <a:gd name="connsiteY3" fmla="*/ 518160 h 51816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383317 w 1549316"/>
              <a:gd name="connsiteY0" fmla="*/ 0 h 553720"/>
              <a:gd name="connsiteX1" fmla="*/ 1403637 w 1549316"/>
              <a:gd name="connsiteY1" fmla="*/ 213360 h 553720"/>
              <a:gd name="connsiteX2" fmla="*/ 194597 w 1549316"/>
              <a:gd name="connsiteY2" fmla="*/ 345440 h 553720"/>
              <a:gd name="connsiteX3" fmla="*/ 194597 w 1549316"/>
              <a:gd name="connsiteY3" fmla="*/ 553720 h 553720"/>
              <a:gd name="connsiteX0" fmla="*/ 1189549 w 1328844"/>
              <a:gd name="connsiteY0" fmla="*/ 0 h 553720"/>
              <a:gd name="connsiteX1" fmla="*/ 1209869 w 1328844"/>
              <a:gd name="connsiteY1" fmla="*/ 213360 h 553720"/>
              <a:gd name="connsiteX2" fmla="*/ 437709 w 1328844"/>
              <a:gd name="connsiteY2" fmla="*/ 299720 h 553720"/>
              <a:gd name="connsiteX3" fmla="*/ 829 w 1328844"/>
              <a:gd name="connsiteY3" fmla="*/ 553720 h 553720"/>
              <a:gd name="connsiteX0" fmla="*/ 810232 w 949527"/>
              <a:gd name="connsiteY0" fmla="*/ 0 h 508000"/>
              <a:gd name="connsiteX1" fmla="*/ 830552 w 949527"/>
              <a:gd name="connsiteY1" fmla="*/ 213360 h 508000"/>
              <a:gd name="connsiteX2" fmla="*/ 58392 w 949527"/>
              <a:gd name="connsiteY2" fmla="*/ 299720 h 508000"/>
              <a:gd name="connsiteX3" fmla="*/ 58392 w 949527"/>
              <a:gd name="connsiteY3" fmla="*/ 508000 h 508000"/>
              <a:gd name="connsiteX0" fmla="*/ 916334 w 1055629"/>
              <a:gd name="connsiteY0" fmla="*/ 0 h 508000"/>
              <a:gd name="connsiteX1" fmla="*/ 936654 w 1055629"/>
              <a:gd name="connsiteY1" fmla="*/ 213360 h 508000"/>
              <a:gd name="connsiteX2" fmla="*/ 164494 w 1055629"/>
              <a:gd name="connsiteY2" fmla="*/ 299720 h 508000"/>
              <a:gd name="connsiteX3" fmla="*/ 164494 w 1055629"/>
              <a:gd name="connsiteY3" fmla="*/ 508000 h 508000"/>
              <a:gd name="connsiteX0" fmla="*/ 1015674 w 1154969"/>
              <a:gd name="connsiteY0" fmla="*/ 0 h 508000"/>
              <a:gd name="connsiteX1" fmla="*/ 1035994 w 1154969"/>
              <a:gd name="connsiteY1" fmla="*/ 213360 h 508000"/>
              <a:gd name="connsiteX2" fmla="*/ 263834 w 1154969"/>
              <a:gd name="connsiteY2" fmla="*/ 299720 h 508000"/>
              <a:gd name="connsiteX3" fmla="*/ 263834 w 1154969"/>
              <a:gd name="connsiteY3" fmla="*/ 508000 h 508000"/>
              <a:gd name="connsiteX0" fmla="*/ 1030788 w 1171257"/>
              <a:gd name="connsiteY0" fmla="*/ 0 h 508000"/>
              <a:gd name="connsiteX1" fmla="*/ 1051108 w 1171257"/>
              <a:gd name="connsiteY1" fmla="*/ 213360 h 508000"/>
              <a:gd name="connsiteX2" fmla="*/ 258628 w 1171257"/>
              <a:gd name="connsiteY2" fmla="*/ 330200 h 508000"/>
              <a:gd name="connsiteX3" fmla="*/ 278948 w 117125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257" h="508000">
                <a:moveTo>
                  <a:pt x="1030788" y="0"/>
                </a:moveTo>
                <a:cubicBezTo>
                  <a:pt x="1247958" y="30056"/>
                  <a:pt x="1179801" y="158327"/>
                  <a:pt x="1051108" y="213360"/>
                </a:cubicBezTo>
                <a:cubicBezTo>
                  <a:pt x="922415" y="268393"/>
                  <a:pt x="849601" y="215053"/>
                  <a:pt x="258628" y="330200"/>
                </a:cubicBezTo>
                <a:cubicBezTo>
                  <a:pt x="-332345" y="445347"/>
                  <a:pt x="273656" y="466725"/>
                  <a:pt x="278948" y="5080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8446C5-1F3D-4C28-9048-60BF04B8E029}"/>
              </a:ext>
            </a:extLst>
          </p:cNvPr>
          <p:cNvSpPr txBox="1"/>
          <p:nvPr/>
        </p:nvSpPr>
        <p:spPr>
          <a:xfrm>
            <a:off x="14586" y="5646543"/>
            <a:ext cx="32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« Equivalent » </a:t>
            </a:r>
            <a:r>
              <a:rPr lang="fr-FR" b="1" dirty="0" err="1"/>
              <a:t>imperative</a:t>
            </a:r>
            <a:r>
              <a:rPr lang="fr-FR" b="1" dirty="0"/>
              <a:t> code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4125D5-992D-4D95-98F3-F6F8EE513C1B}"/>
              </a:ext>
            </a:extLst>
          </p:cNvPr>
          <p:cNvSpPr txBox="1"/>
          <p:nvPr/>
        </p:nvSpPr>
        <p:spPr>
          <a:xfrm>
            <a:off x="3622800" y="5175128"/>
            <a:ext cx="31014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List&lt;Y&gt; </a:t>
            </a:r>
            <a:r>
              <a:rPr lang="fr-FR" dirty="0" err="1"/>
              <a:t>res</a:t>
            </a:r>
            <a:r>
              <a:rPr lang="fr-FR" dirty="0"/>
              <a:t> = new </a:t>
            </a:r>
            <a:r>
              <a:rPr lang="fr-FR" dirty="0" err="1"/>
              <a:t>ArrayList</a:t>
            </a:r>
            <a:r>
              <a:rPr lang="fr-FR" dirty="0"/>
              <a:t>&lt;&gt;();</a:t>
            </a:r>
          </a:p>
          <a:p>
            <a:r>
              <a:rPr lang="fr-FR" dirty="0"/>
              <a:t>For( x : </a:t>
            </a:r>
            <a:r>
              <a:rPr lang="fr-FR" dirty="0" err="1"/>
              <a:t>sourceList</a:t>
            </a:r>
            <a:r>
              <a:rPr lang="fr-FR" dirty="0"/>
              <a:t>) {</a:t>
            </a:r>
          </a:p>
          <a:p>
            <a:r>
              <a:rPr lang="fr-FR" dirty="0"/>
              <a:t>    </a:t>
            </a:r>
            <a:r>
              <a:rPr lang="fr-FR" dirty="0" err="1"/>
              <a:t>tmpYSubList</a:t>
            </a:r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(x);</a:t>
            </a:r>
          </a:p>
          <a:p>
            <a:r>
              <a:rPr lang="fr-FR" dirty="0"/>
              <a:t>    </a:t>
            </a:r>
            <a:r>
              <a:rPr lang="fr-FR" dirty="0" err="1"/>
              <a:t>res.addAll</a:t>
            </a:r>
            <a:r>
              <a:rPr lang="fr-FR" dirty="0"/>
              <a:t>(</a:t>
            </a:r>
            <a:r>
              <a:rPr lang="fr-FR" dirty="0" err="1"/>
              <a:t>tmpYSubList</a:t>
            </a:r>
            <a:r>
              <a:rPr lang="fr-FR" dirty="0"/>
              <a:t>);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return </a:t>
            </a:r>
            <a:r>
              <a:rPr lang="fr-FR" dirty="0" err="1"/>
              <a:t>res</a:t>
            </a:r>
            <a:r>
              <a:rPr lang="fr-FR" dirty="0"/>
              <a:t>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886A66-2278-48E4-B34D-73819DB6BB29}"/>
              </a:ext>
            </a:extLst>
          </p:cNvPr>
          <p:cNvSpPr txBox="1"/>
          <p:nvPr/>
        </p:nvSpPr>
        <p:spPr>
          <a:xfrm>
            <a:off x="8635529" y="1004045"/>
            <a:ext cx="360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dataset.flatMap</a:t>
            </a:r>
            <a:r>
              <a:rPr lang="fr-FR" sz="2800" b="1" dirty="0"/>
              <a:t>( </a:t>
            </a:r>
            <a:r>
              <a:rPr lang="fr-FR" sz="2800" b="1" dirty="0" err="1"/>
              <a:t>func</a:t>
            </a:r>
            <a:r>
              <a:rPr lang="fr-FR" sz="2800" b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358602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93BF4A-2C97-4C40-BDAF-4694AB8F5C23}"/>
              </a:ext>
            </a:extLst>
          </p:cNvPr>
          <p:cNvSpPr/>
          <p:nvPr/>
        </p:nvSpPr>
        <p:spPr>
          <a:xfrm>
            <a:off x="3504651" y="1775868"/>
            <a:ext cx="3111163" cy="18524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BDBBA4-8417-403C-8510-D860F5FA886C}"/>
              </a:ext>
            </a:extLst>
          </p:cNvPr>
          <p:cNvSpPr/>
          <p:nvPr/>
        </p:nvSpPr>
        <p:spPr>
          <a:xfrm>
            <a:off x="6043728" y="3712417"/>
            <a:ext cx="2826573" cy="1946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69CD75-B380-4285-BE3D-7FEA23A43DA2}"/>
              </a:ext>
            </a:extLst>
          </p:cNvPr>
          <p:cNvSpPr/>
          <p:nvPr/>
        </p:nvSpPr>
        <p:spPr>
          <a:xfrm>
            <a:off x="380531" y="2324174"/>
            <a:ext cx="2806499" cy="4278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4A394-A608-4E79-9D98-E1A807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796" y="-778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Dataset</a:t>
            </a:r>
            <a:r>
              <a:rPr lang="fr-FR" dirty="0"/>
              <a:t>: « 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 » of « partitions » on Driver </a:t>
            </a:r>
            <a:br>
              <a:rPr lang="fr-FR" dirty="0"/>
            </a:br>
            <a:r>
              <a:rPr lang="fr-FR" dirty="0"/>
              <a:t>     … « data » </a:t>
            </a:r>
            <a:r>
              <a:rPr lang="fr-FR" dirty="0" err="1"/>
              <a:t>allocated</a:t>
            </a:r>
            <a:r>
              <a:rPr lang="fr-FR" dirty="0"/>
              <a:t> in-memory on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0642F-DB0A-4882-B7C2-A7047DF84201}"/>
              </a:ext>
            </a:extLst>
          </p:cNvPr>
          <p:cNvSpPr txBox="1"/>
          <p:nvPr/>
        </p:nvSpPr>
        <p:spPr>
          <a:xfrm>
            <a:off x="794289" y="2504800"/>
            <a:ext cx="112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673F7-B83B-4B53-BDD9-2FE9C66051EE}"/>
              </a:ext>
            </a:extLst>
          </p:cNvPr>
          <p:cNvSpPr/>
          <p:nvPr/>
        </p:nvSpPr>
        <p:spPr>
          <a:xfrm>
            <a:off x="690880" y="2866514"/>
            <a:ext cx="1325880" cy="14057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2A384-B168-499A-93CD-5792064CE792}"/>
              </a:ext>
            </a:extLst>
          </p:cNvPr>
          <p:cNvSpPr/>
          <p:nvPr/>
        </p:nvSpPr>
        <p:spPr>
          <a:xfrm>
            <a:off x="4678678" y="254390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B2B24-4DF3-4121-A290-86F2B7024FE5}"/>
              </a:ext>
            </a:extLst>
          </p:cNvPr>
          <p:cNvSpPr txBox="1"/>
          <p:nvPr/>
        </p:nvSpPr>
        <p:spPr>
          <a:xfrm>
            <a:off x="3442287" y="1781108"/>
            <a:ext cx="116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r>
              <a:rPr lang="fr-FR" dirty="0"/>
              <a:t>Partition 1</a:t>
            </a:r>
          </a:p>
          <a:p>
            <a:r>
              <a:rPr lang="fr-FR" dirty="0" err="1"/>
              <a:t>Dataset</a:t>
            </a:r>
            <a:r>
              <a:rPr lang="fr-FR" dirty="0"/>
              <a:t> 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A1DC6-2D9A-40B1-8C1E-EB604DCE63B7}"/>
              </a:ext>
            </a:extLst>
          </p:cNvPr>
          <p:cNvSpPr/>
          <p:nvPr/>
        </p:nvSpPr>
        <p:spPr>
          <a:xfrm>
            <a:off x="4495798" y="2361025"/>
            <a:ext cx="721360" cy="11569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3698F7-8048-4D95-BA77-7FAFF600F57B}"/>
              </a:ext>
            </a:extLst>
          </p:cNvPr>
          <p:cNvSpPr/>
          <p:nvPr/>
        </p:nvSpPr>
        <p:spPr>
          <a:xfrm>
            <a:off x="4663438" y="301126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49531B-10D0-41D2-9E0C-B2F734627547}"/>
              </a:ext>
            </a:extLst>
          </p:cNvPr>
          <p:cNvSpPr/>
          <p:nvPr/>
        </p:nvSpPr>
        <p:spPr>
          <a:xfrm>
            <a:off x="7085741" y="463420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D4D9AA-2E83-4D2E-8BB3-E60C63E42163}"/>
              </a:ext>
            </a:extLst>
          </p:cNvPr>
          <p:cNvSpPr/>
          <p:nvPr/>
        </p:nvSpPr>
        <p:spPr>
          <a:xfrm>
            <a:off x="6882541" y="4579457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814E5-4683-4B09-85AE-11D0B0792622}"/>
              </a:ext>
            </a:extLst>
          </p:cNvPr>
          <p:cNvSpPr/>
          <p:nvPr/>
        </p:nvSpPr>
        <p:spPr>
          <a:xfrm>
            <a:off x="759408" y="2997472"/>
            <a:ext cx="1162369" cy="43152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747203-8196-4805-803E-00DDCFA898CD}"/>
              </a:ext>
            </a:extLst>
          </p:cNvPr>
          <p:cNvSpPr/>
          <p:nvPr/>
        </p:nvSpPr>
        <p:spPr>
          <a:xfrm>
            <a:off x="759408" y="3572197"/>
            <a:ext cx="1162369" cy="36016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9C6DC3-25C7-4E2D-9358-4594065AF527}"/>
              </a:ext>
            </a:extLst>
          </p:cNvPr>
          <p:cNvCxnSpPr>
            <a:cxnSpLocks/>
          </p:cNvCxnSpPr>
          <p:nvPr/>
        </p:nvCxnSpPr>
        <p:spPr>
          <a:xfrm>
            <a:off x="1938759" y="3755766"/>
            <a:ext cx="4960764" cy="10994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EE35C-92F1-4CE1-BDFE-3AD476EC1A31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1921777" y="2939516"/>
            <a:ext cx="2574021" cy="2737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7F37AB-2D4E-4502-A6AE-2F4CE1E0FBFE}"/>
              </a:ext>
            </a:extLst>
          </p:cNvPr>
          <p:cNvSpPr txBox="1"/>
          <p:nvPr/>
        </p:nvSpPr>
        <p:spPr>
          <a:xfrm>
            <a:off x="5989230" y="3700949"/>
            <a:ext cx="121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r>
              <a:rPr lang="fr-FR" dirty="0"/>
              <a:t>Partition 2 </a:t>
            </a:r>
          </a:p>
          <a:p>
            <a:r>
              <a:rPr lang="fr-FR" dirty="0" err="1"/>
              <a:t>Dataset</a:t>
            </a:r>
            <a:r>
              <a:rPr lang="fr-FR" dirty="0"/>
              <a:t> 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220E73-75F9-476D-A9F1-959C55B9C499}"/>
              </a:ext>
            </a:extLst>
          </p:cNvPr>
          <p:cNvSpPr txBox="1"/>
          <p:nvPr/>
        </p:nvSpPr>
        <p:spPr>
          <a:xfrm>
            <a:off x="759408" y="3005982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91CFE1-CF98-47C9-8A47-6C218A9BE823}"/>
              </a:ext>
            </a:extLst>
          </p:cNvPr>
          <p:cNvSpPr txBox="1"/>
          <p:nvPr/>
        </p:nvSpPr>
        <p:spPr>
          <a:xfrm>
            <a:off x="738388" y="3544590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455420-8568-4215-AAC2-C30326F1C844}"/>
              </a:ext>
            </a:extLst>
          </p:cNvPr>
          <p:cNvSpPr/>
          <p:nvPr/>
        </p:nvSpPr>
        <p:spPr>
          <a:xfrm>
            <a:off x="9004972" y="4899361"/>
            <a:ext cx="3077855" cy="18249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FE758B-BB7D-486C-9DC9-8DC98DFC8E6C}"/>
              </a:ext>
            </a:extLst>
          </p:cNvPr>
          <p:cNvSpPr txBox="1"/>
          <p:nvPr/>
        </p:nvSpPr>
        <p:spPr>
          <a:xfrm>
            <a:off x="564773" y="1867635"/>
            <a:ext cx="259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Driver</a:t>
            </a:r>
            <a:r>
              <a:rPr lang="fr-FR" sz="2400" dirty="0"/>
              <a:t> JVM Process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852B37-B3E2-45B5-886D-81EC65802259}"/>
              </a:ext>
            </a:extLst>
          </p:cNvPr>
          <p:cNvSpPr txBox="1"/>
          <p:nvPr/>
        </p:nvSpPr>
        <p:spPr>
          <a:xfrm>
            <a:off x="3544330" y="1302692"/>
            <a:ext cx="314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1</a:t>
            </a:r>
            <a:r>
              <a:rPr lang="fr-FR" sz="2400" dirty="0"/>
              <a:t> JVM Process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C65BD0-91ED-4A59-BC8F-5FA327DB19FE}"/>
              </a:ext>
            </a:extLst>
          </p:cNvPr>
          <p:cNvSpPr txBox="1"/>
          <p:nvPr/>
        </p:nvSpPr>
        <p:spPr>
          <a:xfrm>
            <a:off x="6615814" y="3315205"/>
            <a:ext cx="314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2</a:t>
            </a:r>
            <a:r>
              <a:rPr lang="fr-FR" sz="2400" dirty="0"/>
              <a:t> JVM Process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199072-E4A9-4F07-840E-6A20CC1E39B1}"/>
              </a:ext>
            </a:extLst>
          </p:cNvPr>
          <p:cNvSpPr txBox="1"/>
          <p:nvPr/>
        </p:nvSpPr>
        <p:spPr>
          <a:xfrm>
            <a:off x="9004972" y="4483009"/>
            <a:ext cx="318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N</a:t>
            </a:r>
            <a:r>
              <a:rPr lang="fr-FR" sz="2400" dirty="0"/>
              <a:t> JVM Process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595BD20-7C11-4091-9E89-C6EA8CB752CA}"/>
              </a:ext>
            </a:extLst>
          </p:cNvPr>
          <p:cNvSpPr/>
          <p:nvPr/>
        </p:nvSpPr>
        <p:spPr>
          <a:xfrm>
            <a:off x="5099888" y="2580725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025ED61-CFFD-4202-8364-AEA5CBFDB4AA}"/>
              </a:ext>
            </a:extLst>
          </p:cNvPr>
          <p:cNvSpPr/>
          <p:nvPr/>
        </p:nvSpPr>
        <p:spPr>
          <a:xfrm>
            <a:off x="5099888" y="3038673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A3D59C-DF4F-44EA-887D-71AF5DEF4AA3}"/>
              </a:ext>
            </a:extLst>
          </p:cNvPr>
          <p:cNvSpPr/>
          <p:nvPr/>
        </p:nvSpPr>
        <p:spPr>
          <a:xfrm>
            <a:off x="5735320" y="2361025"/>
            <a:ext cx="721360" cy="11442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2FCB09D-7575-4DF2-B02C-1326C889124F}"/>
              </a:ext>
            </a:extLst>
          </p:cNvPr>
          <p:cNvSpPr/>
          <p:nvPr/>
        </p:nvSpPr>
        <p:spPr>
          <a:xfrm>
            <a:off x="7473527" y="4689431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D33811-019E-4A68-B1FE-702BC96B440C}"/>
              </a:ext>
            </a:extLst>
          </p:cNvPr>
          <p:cNvSpPr/>
          <p:nvPr/>
        </p:nvSpPr>
        <p:spPr>
          <a:xfrm>
            <a:off x="7794385" y="4566347"/>
            <a:ext cx="721360" cy="9552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760B5FD7-466A-4B6E-9AED-6D16368F9E08}"/>
              </a:ext>
            </a:extLst>
          </p:cNvPr>
          <p:cNvSpPr/>
          <p:nvPr/>
        </p:nvSpPr>
        <p:spPr>
          <a:xfrm>
            <a:off x="5890563" y="244514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F157EC3-D61F-4CAE-A715-8F816A8F63B1}"/>
              </a:ext>
            </a:extLst>
          </p:cNvPr>
          <p:cNvSpPr/>
          <p:nvPr/>
        </p:nvSpPr>
        <p:spPr>
          <a:xfrm>
            <a:off x="5875925" y="291617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42F84151-BC2D-43B3-BC2C-8001B63892FF}"/>
              </a:ext>
            </a:extLst>
          </p:cNvPr>
          <p:cNvSpPr/>
          <p:nvPr/>
        </p:nvSpPr>
        <p:spPr>
          <a:xfrm>
            <a:off x="7973891" y="4624279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56653E-262E-4526-8AB1-0960EC5F3AB6}"/>
              </a:ext>
            </a:extLst>
          </p:cNvPr>
          <p:cNvSpPr txBox="1"/>
          <p:nvPr/>
        </p:nvSpPr>
        <p:spPr>
          <a:xfrm>
            <a:off x="1154205" y="4490026"/>
            <a:ext cx="111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E696BF-5BFB-4E6A-A62B-AA4ACEF6974F}"/>
              </a:ext>
            </a:extLst>
          </p:cNvPr>
          <p:cNvSpPr/>
          <p:nvPr/>
        </p:nvSpPr>
        <p:spPr>
          <a:xfrm>
            <a:off x="1050796" y="4851740"/>
            <a:ext cx="1325880" cy="14057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7925A4-4E2D-41B5-AC86-5F3B519CE4B2}"/>
              </a:ext>
            </a:extLst>
          </p:cNvPr>
          <p:cNvSpPr/>
          <p:nvPr/>
        </p:nvSpPr>
        <p:spPr>
          <a:xfrm>
            <a:off x="1119324" y="4982698"/>
            <a:ext cx="1162369" cy="43152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A4D263-790E-4F63-8BC8-F67A942A1360}"/>
              </a:ext>
            </a:extLst>
          </p:cNvPr>
          <p:cNvSpPr/>
          <p:nvPr/>
        </p:nvSpPr>
        <p:spPr>
          <a:xfrm>
            <a:off x="1119324" y="5557423"/>
            <a:ext cx="1162369" cy="36016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982B90-97FA-413A-8A48-309506EA72CB}"/>
              </a:ext>
            </a:extLst>
          </p:cNvPr>
          <p:cNvSpPr txBox="1"/>
          <p:nvPr/>
        </p:nvSpPr>
        <p:spPr>
          <a:xfrm>
            <a:off x="1119324" y="499120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91C0A8-D656-42F6-94D2-334834DCA054}"/>
              </a:ext>
            </a:extLst>
          </p:cNvPr>
          <p:cNvSpPr txBox="1"/>
          <p:nvPr/>
        </p:nvSpPr>
        <p:spPr>
          <a:xfrm>
            <a:off x="1098304" y="5529816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7BBBD63-5DE1-4645-84DD-A120DD8205D1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281693" y="3344194"/>
            <a:ext cx="3220832" cy="18542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A171A49-657A-4E69-96E7-C52847BDD4B2}"/>
              </a:ext>
            </a:extLst>
          </p:cNvPr>
          <p:cNvCxnSpPr>
            <a:cxnSpLocks/>
          </p:cNvCxnSpPr>
          <p:nvPr/>
        </p:nvCxnSpPr>
        <p:spPr>
          <a:xfrm flipV="1">
            <a:off x="2298675" y="5041391"/>
            <a:ext cx="5495710" cy="7410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84C1BEB-9D91-4F23-A234-60486CD15041}"/>
              </a:ext>
            </a:extLst>
          </p:cNvPr>
          <p:cNvSpPr txBox="1"/>
          <p:nvPr/>
        </p:nvSpPr>
        <p:spPr>
          <a:xfrm>
            <a:off x="5735320" y="1964460"/>
            <a:ext cx="8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Part1 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24A7C6-A798-4D0A-984D-BD03161B07A7}"/>
              </a:ext>
            </a:extLst>
          </p:cNvPr>
          <p:cNvSpPr txBox="1"/>
          <p:nvPr/>
        </p:nvSpPr>
        <p:spPr>
          <a:xfrm>
            <a:off x="7742840" y="4135335"/>
            <a:ext cx="8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Part2 Y</a:t>
            </a:r>
          </a:p>
        </p:txBody>
      </p:sp>
    </p:spTree>
    <p:extLst>
      <p:ext uri="{BB962C8B-B14F-4D97-AF65-F5344CB8AC3E}">
        <p14:creationId xmlns:p14="http://schemas.microsoft.com/office/powerpoint/2010/main" val="7662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2224-9B0B-463F-98D7-D3A8AF5D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Driver : Drives the main() program</a:t>
            </a:r>
            <a:br>
              <a:rPr lang="fr-FR" dirty="0"/>
            </a:br>
            <a:r>
              <a:rPr lang="fr-FR" dirty="0" err="1"/>
              <a:t>Executors</a:t>
            </a:r>
            <a:r>
              <a:rPr lang="fr-FR" dirty="0"/>
              <a:t> : </a:t>
            </a:r>
            <a:r>
              <a:rPr lang="fr-FR" dirty="0" err="1"/>
              <a:t>Execute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E284E-A1E8-40D1-8020-6CA537D84B5D}"/>
              </a:ext>
            </a:extLst>
          </p:cNvPr>
          <p:cNvSpPr/>
          <p:nvPr/>
        </p:nvSpPr>
        <p:spPr>
          <a:xfrm>
            <a:off x="654987" y="2823423"/>
            <a:ext cx="5019705" cy="1911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7A94D-975B-4304-A723-78EED4059B85}"/>
              </a:ext>
            </a:extLst>
          </p:cNvPr>
          <p:cNvSpPr txBox="1"/>
          <p:nvPr/>
        </p:nvSpPr>
        <p:spPr>
          <a:xfrm>
            <a:off x="778133" y="2375635"/>
            <a:ext cx="361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r>
              <a:rPr lang="fr-FR" sz="2400" dirty="0"/>
              <a:t> JVM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DFC25-818A-40E8-A4CD-D0E1E0D4470B}"/>
              </a:ext>
            </a:extLst>
          </p:cNvPr>
          <p:cNvSpPr txBox="1"/>
          <p:nvPr/>
        </p:nvSpPr>
        <p:spPr>
          <a:xfrm>
            <a:off x="651842" y="2872155"/>
            <a:ext cx="4941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public </a:t>
            </a:r>
            <a:r>
              <a:rPr lang="fr-FR" sz="2400" dirty="0" err="1"/>
              <a:t>static</a:t>
            </a:r>
            <a:r>
              <a:rPr lang="fr-FR" sz="2400" dirty="0"/>
              <a:t> </a:t>
            </a:r>
            <a:r>
              <a:rPr lang="fr-FR" sz="2400" dirty="0" err="1"/>
              <a:t>void</a:t>
            </a:r>
            <a:r>
              <a:rPr lang="fr-FR" sz="2400" dirty="0"/>
              <a:t> main(String[] args) {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SparkSession</a:t>
            </a:r>
            <a:r>
              <a:rPr lang="fr-FR" sz="2400" dirty="0"/>
              <a:t> </a:t>
            </a:r>
            <a:r>
              <a:rPr lang="fr-FR" sz="2400" dirty="0" err="1"/>
              <a:t>spark</a:t>
            </a:r>
            <a:r>
              <a:rPr lang="fr-FR" sz="2400" dirty="0"/>
              <a:t> = …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ds</a:t>
            </a:r>
            <a:r>
              <a:rPr lang="fr-FR" sz="2400" dirty="0"/>
              <a:t> = </a:t>
            </a:r>
            <a:r>
              <a:rPr lang="fr-FR" sz="2400" dirty="0" err="1"/>
              <a:t>spark.createDataset</a:t>
            </a:r>
            <a:r>
              <a:rPr lang="fr-FR" sz="2400" dirty="0"/>
              <a:t>(..)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result</a:t>
            </a:r>
            <a:r>
              <a:rPr lang="fr-FR" sz="2400" dirty="0"/>
              <a:t> = </a:t>
            </a:r>
            <a:r>
              <a:rPr lang="fr-FR" sz="2400" dirty="0" err="1"/>
              <a:t>ds.</a:t>
            </a:r>
            <a:r>
              <a:rPr lang="fr-FR" sz="2400" b="1" dirty="0" err="1"/>
              <a:t>flatMap</a:t>
            </a:r>
            <a:r>
              <a:rPr lang="fr-FR" sz="2400" dirty="0"/>
              <a:t>( x -&gt; { ..} );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ECC837-E5E5-482B-8F47-90D29B5D8148}"/>
              </a:ext>
            </a:extLst>
          </p:cNvPr>
          <p:cNvSpPr/>
          <p:nvPr/>
        </p:nvSpPr>
        <p:spPr>
          <a:xfrm rot="16200000">
            <a:off x="2281460" y="5027930"/>
            <a:ext cx="61214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B833F-2925-4868-ABEB-E575401305EE}"/>
              </a:ext>
            </a:extLst>
          </p:cNvPr>
          <p:cNvSpPr txBox="1"/>
          <p:nvPr/>
        </p:nvSpPr>
        <p:spPr>
          <a:xfrm>
            <a:off x="1478280" y="5717539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Your</a:t>
            </a:r>
            <a:r>
              <a:rPr lang="fr-FR" dirty="0"/>
              <a:t> main code</a:t>
            </a:r>
          </a:p>
          <a:p>
            <a:r>
              <a:rPr lang="fr-FR" dirty="0" err="1"/>
              <a:t>Using</a:t>
            </a:r>
            <a:r>
              <a:rPr lang="fr-FR" dirty="0"/>
              <a:t> Spark </a:t>
            </a:r>
            <a:r>
              <a:rPr lang="fr-FR" b="1" dirty="0" err="1"/>
              <a:t>Dataset</a:t>
            </a:r>
            <a:r>
              <a:rPr lang="fr-FR" b="1" dirty="0"/>
              <a:t>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06A77E-662D-4E2A-8871-9D6B8035EACF}"/>
              </a:ext>
            </a:extLst>
          </p:cNvPr>
          <p:cNvSpPr/>
          <p:nvPr/>
        </p:nvSpPr>
        <p:spPr>
          <a:xfrm>
            <a:off x="6519000" y="2303102"/>
            <a:ext cx="3388268" cy="2854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BC290-30A8-4074-A7FF-399C66D83645}"/>
              </a:ext>
            </a:extLst>
          </p:cNvPr>
          <p:cNvSpPr txBox="1"/>
          <p:nvPr/>
        </p:nvSpPr>
        <p:spPr>
          <a:xfrm>
            <a:off x="6699904" y="1841436"/>
            <a:ext cx="361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dirty="0"/>
              <a:t> JVM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C4F6A-C044-482F-8D65-E01431BE877A}"/>
              </a:ext>
            </a:extLst>
          </p:cNvPr>
          <p:cNvSpPr txBox="1"/>
          <p:nvPr/>
        </p:nvSpPr>
        <p:spPr>
          <a:xfrm>
            <a:off x="6699904" y="3305081"/>
            <a:ext cx="205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…</a:t>
            </a:r>
          </a:p>
          <a:p>
            <a:r>
              <a:rPr lang="fr-FR" sz="2800" dirty="0"/>
              <a:t>    </a:t>
            </a:r>
            <a:r>
              <a:rPr lang="fr-FR" sz="2800" b="1" dirty="0"/>
              <a:t>x -&gt; { .. } </a:t>
            </a:r>
          </a:p>
          <a:p>
            <a:r>
              <a:rPr lang="fr-FR" sz="2800" dirty="0"/>
              <a:t>…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8F160D1-7A2B-47D9-9580-3C276C8C7627}"/>
              </a:ext>
            </a:extLst>
          </p:cNvPr>
          <p:cNvSpPr/>
          <p:nvPr/>
        </p:nvSpPr>
        <p:spPr>
          <a:xfrm rot="16200000">
            <a:off x="5450840" y="3020537"/>
            <a:ext cx="695960" cy="34899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D50AA-2C44-4590-BD84-F6718F506882}"/>
              </a:ext>
            </a:extLst>
          </p:cNvPr>
          <p:cNvSpPr txBox="1"/>
          <p:nvPr/>
        </p:nvSpPr>
        <p:spPr>
          <a:xfrm>
            <a:off x="4246574" y="5358694"/>
            <a:ext cx="394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 fragment in  </a:t>
            </a:r>
            <a:r>
              <a:rPr lang="fr-FR" dirty="0" err="1"/>
              <a:t>map</a:t>
            </a:r>
            <a:r>
              <a:rPr lang="fr-FR" dirty="0"/>
              <a:t>() 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serialized</a:t>
            </a:r>
            <a:r>
              <a:rPr lang="fr-FR" dirty="0"/>
              <a:t> »</a:t>
            </a:r>
          </a:p>
          <a:p>
            <a:r>
              <a:rPr lang="fr-FR" dirty="0"/>
              <a:t> + sent to </a:t>
            </a:r>
            <a:r>
              <a:rPr lang="fr-FR" dirty="0" err="1"/>
              <a:t>executors</a:t>
            </a:r>
            <a:endParaRPr lang="fr-FR" dirty="0"/>
          </a:p>
          <a:p>
            <a:r>
              <a:rPr lang="fr-FR" dirty="0"/>
              <a:t>Run on </a:t>
            </a:r>
            <a:r>
              <a:rPr lang="fr-FR" dirty="0" err="1"/>
              <a:t>CPUs</a:t>
            </a:r>
            <a:r>
              <a:rPr lang="fr-FR" dirty="0"/>
              <a:t> of multiple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81494C4-58CC-47AD-8573-D8E914C36BE6}"/>
              </a:ext>
            </a:extLst>
          </p:cNvPr>
          <p:cNvSpPr/>
          <p:nvPr/>
        </p:nvSpPr>
        <p:spPr>
          <a:xfrm flipH="1">
            <a:off x="9565029" y="2485696"/>
            <a:ext cx="655320" cy="309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D546021-9694-46BD-85F2-1FB7B9A42429}"/>
              </a:ext>
            </a:extLst>
          </p:cNvPr>
          <p:cNvSpPr/>
          <p:nvPr/>
        </p:nvSpPr>
        <p:spPr>
          <a:xfrm>
            <a:off x="9577916" y="4656207"/>
            <a:ext cx="642433" cy="309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FEED8-FD17-405D-9593-5B4B73F3596B}"/>
              </a:ext>
            </a:extLst>
          </p:cNvPr>
          <p:cNvSpPr txBox="1"/>
          <p:nvPr/>
        </p:nvSpPr>
        <p:spPr>
          <a:xfrm>
            <a:off x="10343494" y="2455970"/>
            <a:ext cx="11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3342C-3F3C-4C71-9AD8-84A9D67F88D2}"/>
              </a:ext>
            </a:extLst>
          </p:cNvPr>
          <p:cNvSpPr txBox="1"/>
          <p:nvPr/>
        </p:nvSpPr>
        <p:spPr>
          <a:xfrm>
            <a:off x="10402664" y="4626481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r>
              <a:rPr lang="fr-FR" dirty="0"/>
              <a:t> data</a:t>
            </a: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BA49167D-0D72-495D-9343-120EB176AFEC}"/>
              </a:ext>
            </a:extLst>
          </p:cNvPr>
          <p:cNvSpPr/>
          <p:nvPr/>
        </p:nvSpPr>
        <p:spPr>
          <a:xfrm flipH="1">
            <a:off x="9590803" y="3496567"/>
            <a:ext cx="691117" cy="5410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DD2D4-3E37-455F-9241-7CD08750ECF9}"/>
              </a:ext>
            </a:extLst>
          </p:cNvPr>
          <p:cNvSpPr txBox="1"/>
          <p:nvPr/>
        </p:nvSpPr>
        <p:spPr>
          <a:xfrm>
            <a:off x="10260939" y="3331307"/>
            <a:ext cx="1900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 (</a:t>
            </a:r>
            <a:r>
              <a:rPr lang="fr-FR" dirty="0" err="1"/>
              <a:t>shuffle</a:t>
            </a:r>
            <a:r>
              <a:rPr lang="fr-FR" dirty="0"/>
              <a:t>)</a:t>
            </a:r>
          </a:p>
          <a:p>
            <a:r>
              <a:rPr lang="fr-FR" dirty="0"/>
              <a:t>data </a:t>
            </a:r>
            <a:r>
              <a:rPr lang="fr-FR" dirty="0" err="1"/>
              <a:t>between</a:t>
            </a:r>
            <a:r>
              <a:rPr lang="fr-FR" dirty="0"/>
              <a:t> </a:t>
            </a:r>
          </a:p>
          <a:p>
            <a:r>
              <a:rPr lang="fr-FR" dirty="0" err="1"/>
              <a:t>executors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63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721-285D-40B3-9058-00C3208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(</a:t>
            </a:r>
            <a:r>
              <a:rPr lang="fr-FR" dirty="0" err="1"/>
              <a:t>Recent</a:t>
            </a:r>
            <a:r>
              <a:rPr lang="fr-FR" dirty="0"/>
              <a:t>) </a:t>
            </a:r>
            <a:r>
              <a:rPr lang="fr-FR" dirty="0" err="1"/>
              <a:t>History</a:t>
            </a:r>
            <a:r>
              <a:rPr lang="fr-FR" dirty="0"/>
              <a:t> &amp; </a:t>
            </a:r>
            <a:r>
              <a:rPr lang="fr-FR" dirty="0" err="1"/>
              <a:t>Ancestors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AD73F8F-B96E-4C3A-8B71-E9ACDA380287}"/>
              </a:ext>
            </a:extLst>
          </p:cNvPr>
          <p:cNvSpPr/>
          <p:nvPr/>
        </p:nvSpPr>
        <p:spPr>
          <a:xfrm>
            <a:off x="889855" y="1762016"/>
            <a:ext cx="5582911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F9C89-0903-4862-A464-6FEFE0FA75AF}"/>
              </a:ext>
            </a:extLst>
          </p:cNvPr>
          <p:cNvSpPr txBox="1"/>
          <p:nvPr/>
        </p:nvSpPr>
        <p:spPr>
          <a:xfrm>
            <a:off x="621461" y="2126955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2002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@Google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DCE6-D6E7-457D-ADEE-4FF973A598F8}"/>
              </a:ext>
            </a:extLst>
          </p:cNvPr>
          <p:cNvSpPr txBox="1"/>
          <p:nvPr/>
        </p:nvSpPr>
        <p:spPr>
          <a:xfrm>
            <a:off x="1751533" y="2169864"/>
            <a:ext cx="169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2004</a:t>
            </a:r>
            <a:r>
              <a:rPr lang="fr-FR" dirty="0"/>
              <a:t>  Google </a:t>
            </a:r>
          </a:p>
          <a:p>
            <a:r>
              <a:rPr lang="fr-FR" dirty="0"/>
              <a:t>Paper </a:t>
            </a:r>
            <a:r>
              <a:rPr lang="fr-FR" dirty="0" err="1"/>
              <a:t>published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9E70-1DE4-4215-B974-1D51ED036A2E}"/>
              </a:ext>
            </a:extLst>
          </p:cNvPr>
          <p:cNvSpPr txBox="1"/>
          <p:nvPr/>
        </p:nvSpPr>
        <p:spPr>
          <a:xfrm>
            <a:off x="5877251" y="2153885"/>
            <a:ext cx="29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2014</a:t>
            </a:r>
            <a:r>
              <a:rPr lang="fr-FR" dirty="0"/>
              <a:t> Google</a:t>
            </a:r>
          </a:p>
          <a:p>
            <a:r>
              <a:rPr lang="fr-FR" dirty="0"/>
              <a:t>No more </a:t>
            </a:r>
            <a:r>
              <a:rPr lang="fr-FR" dirty="0" err="1"/>
              <a:t>used</a:t>
            </a:r>
            <a:r>
              <a:rPr lang="fr-FR" dirty="0"/>
              <a:t> of MapReduce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6D9F58-C2EB-4F61-BC7E-2D130BFFC257}"/>
              </a:ext>
            </a:extLst>
          </p:cNvPr>
          <p:cNvSpPr/>
          <p:nvPr/>
        </p:nvSpPr>
        <p:spPr>
          <a:xfrm>
            <a:off x="2820341" y="3427615"/>
            <a:ext cx="551132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67BAD-4AC1-44CC-A71E-83004C2B8857}"/>
              </a:ext>
            </a:extLst>
          </p:cNvPr>
          <p:cNvSpPr txBox="1"/>
          <p:nvPr/>
        </p:nvSpPr>
        <p:spPr>
          <a:xfrm>
            <a:off x="2411776" y="3750780"/>
            <a:ext cx="253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2006</a:t>
            </a:r>
            <a:r>
              <a:rPr lang="fr-FR" dirty="0"/>
              <a:t>  @Yahoo</a:t>
            </a:r>
          </a:p>
          <a:p>
            <a:r>
              <a:rPr lang="fr-FR" dirty="0"/>
              <a:t>Hadoop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DD4AC-7942-4C7B-A8D3-2DF3266077D0}"/>
              </a:ext>
            </a:extLst>
          </p:cNvPr>
          <p:cNvSpPr txBox="1"/>
          <p:nvPr/>
        </p:nvSpPr>
        <p:spPr>
          <a:xfrm>
            <a:off x="8320325" y="3218315"/>
            <a:ext cx="3525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2021</a:t>
            </a:r>
            <a:r>
              <a:rPr lang="fr-FR" dirty="0"/>
              <a:t> MapReduce bashing </a:t>
            </a:r>
          </a:p>
          <a:p>
            <a:r>
              <a:rPr lang="fr-FR" dirty="0"/>
              <a:t>… HDFS &amp; Hadoop </a:t>
            </a:r>
            <a:r>
              <a:rPr lang="fr-FR" dirty="0" err="1"/>
              <a:t>also</a:t>
            </a:r>
            <a:endParaRPr lang="fr-FR" dirty="0"/>
          </a:p>
          <a:p>
            <a:r>
              <a:rPr lang="fr-FR" dirty="0" err="1"/>
              <a:t>HortonWork</a:t>
            </a:r>
            <a:r>
              <a:rPr lang="fr-FR" dirty="0"/>
              <a:t> </a:t>
            </a:r>
            <a:r>
              <a:rPr lang="fr-FR" dirty="0" err="1"/>
              <a:t>bought</a:t>
            </a:r>
            <a:r>
              <a:rPr lang="fr-FR" dirty="0"/>
              <a:t> by Cloudera</a:t>
            </a:r>
            <a:br>
              <a:rPr lang="fr-FR" dirty="0"/>
            </a:br>
            <a:r>
              <a:rPr lang="fr-FR" dirty="0" err="1"/>
              <a:t>HDInsight</a:t>
            </a:r>
            <a:r>
              <a:rPr lang="fr-FR" dirty="0"/>
              <a:t> @Azure…very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r>
              <a:rPr lang="fr-FR" dirty="0"/>
              <a:t>      ..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abandonned</a:t>
            </a:r>
            <a:endParaRPr lang="fr-FR" dirty="0"/>
          </a:p>
          <a:p>
            <a:endParaRPr lang="fr-FR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7B9C61-9D58-4430-B436-7331490D2E6A}"/>
              </a:ext>
            </a:extLst>
          </p:cNvPr>
          <p:cNvSpPr/>
          <p:nvPr/>
        </p:nvSpPr>
        <p:spPr>
          <a:xfrm>
            <a:off x="4787899" y="5457787"/>
            <a:ext cx="507153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FDAA9-DEF0-4A4F-9EF9-D268CF5E929D}"/>
              </a:ext>
            </a:extLst>
          </p:cNvPr>
          <p:cNvSpPr txBox="1"/>
          <p:nvPr/>
        </p:nvSpPr>
        <p:spPr>
          <a:xfrm>
            <a:off x="4430613" y="575132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2010</a:t>
            </a:r>
            <a:r>
              <a:rPr lang="fr-FR" dirty="0"/>
              <a:t> Spark </a:t>
            </a:r>
            <a:r>
              <a:rPr lang="fr-FR" dirty="0" err="1"/>
              <a:t>paper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06F17-EC4A-437B-A339-EAA580BA47FB}"/>
              </a:ext>
            </a:extLst>
          </p:cNvPr>
          <p:cNvSpPr txBox="1"/>
          <p:nvPr/>
        </p:nvSpPr>
        <p:spPr>
          <a:xfrm>
            <a:off x="5056153" y="3746388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2012</a:t>
            </a:r>
            <a:r>
              <a:rPr lang="fr-FR" dirty="0"/>
              <a:t>  </a:t>
            </a:r>
            <a:r>
              <a:rPr lang="fr-FR" dirty="0" err="1"/>
              <a:t>Yarn</a:t>
            </a:r>
            <a:r>
              <a:rPr lang="fr-FR" dirty="0"/>
              <a:t> (v2)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D3B78-D620-4C9E-871B-1A688874EE76}"/>
              </a:ext>
            </a:extLst>
          </p:cNvPr>
          <p:cNvSpPr txBox="1"/>
          <p:nvPr/>
        </p:nvSpPr>
        <p:spPr>
          <a:xfrm>
            <a:off x="3439875" y="4354377"/>
            <a:ext cx="268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2008</a:t>
            </a:r>
            <a:r>
              <a:rPr lang="fr-FR" dirty="0"/>
              <a:t> Apache Open-Source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0AB88-D909-4751-9CC6-766B14F90487}"/>
              </a:ext>
            </a:extLst>
          </p:cNvPr>
          <p:cNvSpPr txBox="1"/>
          <p:nvPr/>
        </p:nvSpPr>
        <p:spPr>
          <a:xfrm>
            <a:off x="1425179" y="1516429"/>
            <a:ext cx="15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MapReduce @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F8FC5-A53C-44E0-89AD-917DA1CD41D0}"/>
              </a:ext>
            </a:extLst>
          </p:cNvPr>
          <p:cNvSpPr txBox="1"/>
          <p:nvPr/>
        </p:nvSpPr>
        <p:spPr>
          <a:xfrm>
            <a:off x="6344081" y="5758005"/>
            <a:ext cx="23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2013</a:t>
            </a:r>
            <a:r>
              <a:rPr lang="fr-FR" dirty="0"/>
              <a:t> Apache top-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68A00-0A20-464C-A502-F008DA5C1810}"/>
              </a:ext>
            </a:extLst>
          </p:cNvPr>
          <p:cNvSpPr txBox="1"/>
          <p:nvPr/>
        </p:nvSpPr>
        <p:spPr>
          <a:xfrm>
            <a:off x="8712484" y="6247247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2020</a:t>
            </a:r>
          </a:p>
          <a:p>
            <a:r>
              <a:rPr lang="fr-FR" b="1" dirty="0"/>
              <a:t>Spark on K8s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0EC993-201A-41CE-ABF4-EEA1474162E8}"/>
              </a:ext>
            </a:extLst>
          </p:cNvPr>
          <p:cNvSpPr/>
          <p:nvPr/>
        </p:nvSpPr>
        <p:spPr>
          <a:xfrm>
            <a:off x="10103240" y="5176396"/>
            <a:ext cx="831460" cy="98310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67D0C-17E5-4429-8A57-5181168167C8}"/>
              </a:ext>
            </a:extLst>
          </p:cNvPr>
          <p:cNvSpPr txBox="1"/>
          <p:nvPr/>
        </p:nvSpPr>
        <p:spPr>
          <a:xfrm>
            <a:off x="10218794" y="5317067"/>
            <a:ext cx="77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1649FD-DB62-4AEA-95F0-529E4064BBAD}"/>
              </a:ext>
            </a:extLst>
          </p:cNvPr>
          <p:cNvSpPr txBox="1"/>
          <p:nvPr/>
        </p:nvSpPr>
        <p:spPr>
          <a:xfrm>
            <a:off x="7057469" y="6261783"/>
            <a:ext cx="12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2015 </a:t>
            </a:r>
          </a:p>
          <a:p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7E4A8-C541-4CE2-ADBB-61D03984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0" y="6414519"/>
            <a:ext cx="380112" cy="3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bsolescence Of Hadoop Seen As Investment Opportunity">
            <a:extLst>
              <a:ext uri="{FF2B5EF4-FFF2-40B4-BE49-F238E27FC236}">
                <a16:creationId xmlns:a16="http://schemas.microsoft.com/office/drawing/2014/main" id="{930E53C3-C2B3-4E4B-ABF9-681D1FC5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9" y="3053235"/>
            <a:ext cx="2738967" cy="7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Spark — Wikipédia">
            <a:extLst>
              <a:ext uri="{FF2B5EF4-FFF2-40B4-BE49-F238E27FC236}">
                <a16:creationId xmlns:a16="http://schemas.microsoft.com/office/drawing/2014/main" id="{5F1C8055-9A63-4348-8A45-26DD28D1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92" y="479193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bot — Wikipédia">
            <a:extLst>
              <a:ext uri="{FF2B5EF4-FFF2-40B4-BE49-F238E27FC236}">
                <a16:creationId xmlns:a16="http://schemas.microsoft.com/office/drawing/2014/main" id="{5D8D4190-7159-4945-A026-8936E3B0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17" y="1435418"/>
            <a:ext cx="1378549" cy="4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reign and modern challenges of the Message Passing Interface (MPI): A  discussion with Dr. Torsten Hoefler. - XRDSXRDS">
            <a:extLst>
              <a:ext uri="{FF2B5EF4-FFF2-40B4-BE49-F238E27FC236}">
                <a16:creationId xmlns:a16="http://schemas.microsoft.com/office/drawing/2014/main" id="{8EF65E9A-7CFE-4FA8-9E84-00574AC3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740128"/>
            <a:ext cx="1418579" cy="4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21265F-EFA5-4F5A-B0D0-194B67D19D0E}"/>
              </a:ext>
            </a:extLst>
          </p:cNvPr>
          <p:cNvSpPr txBox="1"/>
          <p:nvPr/>
        </p:nvSpPr>
        <p:spPr>
          <a:xfrm>
            <a:off x="-51988" y="5160150"/>
            <a:ext cx="316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1995 </a:t>
            </a:r>
            <a:r>
              <a:rPr lang="fr-FR" dirty="0"/>
              <a:t>Message Passing Interface</a:t>
            </a:r>
          </a:p>
        </p:txBody>
      </p:sp>
    </p:spTree>
    <p:extLst>
      <p:ext uri="{BB962C8B-B14F-4D97-AF65-F5344CB8AC3E}">
        <p14:creationId xmlns:p14="http://schemas.microsoft.com/office/powerpoint/2010/main" val="429066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C50E-2F1C-411B-8989-3545D61C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74815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difference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Driver Api / </a:t>
            </a:r>
            <a:r>
              <a:rPr lang="fr-FR" dirty="0" err="1"/>
              <a:t>Executor</a:t>
            </a:r>
            <a:r>
              <a:rPr lang="fr-FR" dirty="0"/>
              <a:t> Engine</a:t>
            </a:r>
            <a:br>
              <a:rPr lang="fr-FR" dirty="0"/>
            </a:br>
            <a:r>
              <a:rPr lang="fr-FR" dirty="0"/>
              <a:t>Code Logic / </a:t>
            </a:r>
            <a:r>
              <a:rPr lang="fr-FR" dirty="0" err="1"/>
              <a:t>Data+Cpu</a:t>
            </a:r>
            <a:r>
              <a:rPr lang="fr-FR" dirty="0"/>
              <a:t> </a:t>
            </a:r>
            <a:r>
              <a:rPr lang="fr-FR" dirty="0" err="1"/>
              <a:t>Internal</a:t>
            </a:r>
            <a:endParaRPr lang="fr-FR" dirty="0"/>
          </a:p>
        </p:txBody>
      </p:sp>
      <p:pic>
        <p:nvPicPr>
          <p:cNvPr id="5124" name="Picture 4" descr="Ferrari Formula 1 Steering Wheel">
            <a:extLst>
              <a:ext uri="{FF2B5EF4-FFF2-40B4-BE49-F238E27FC236}">
                <a16:creationId xmlns:a16="http://schemas.microsoft.com/office/drawing/2014/main" id="{875CAAD4-E309-494A-9014-D268B06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" y="2712720"/>
            <a:ext cx="5030329" cy="282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errari Classiche">
            <a:extLst>
              <a:ext uri="{FF2B5EF4-FFF2-40B4-BE49-F238E27FC236}">
                <a16:creationId xmlns:a16="http://schemas.microsoft.com/office/drawing/2014/main" id="{324E7098-0F01-4F48-BDB0-BE0EE53C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32" y="2184400"/>
            <a:ext cx="5761218" cy="384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0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8FE-2B01-451F-B4DB-145ABEF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85"/>
            <a:ext cx="12192000" cy="1325563"/>
          </a:xfrm>
        </p:spPr>
        <p:txBody>
          <a:bodyPr/>
          <a:lstStyle/>
          <a:p>
            <a:pPr algn="ctr"/>
            <a:r>
              <a:rPr lang="fr-FR" dirty="0" err="1"/>
              <a:t>Rdd.parallelize</a:t>
            </a:r>
            <a:r>
              <a:rPr lang="fr-FR" dirty="0"/>
              <a:t>(..) vs </a:t>
            </a:r>
            <a:r>
              <a:rPr lang="fr-FR" dirty="0" err="1"/>
              <a:t>Dataset.createDataset</a:t>
            </a:r>
            <a:r>
              <a:rPr lang="fr-FR" dirty="0"/>
              <a:t>(..)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EE057-CCB8-44D1-A97C-A7AF4F3D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160" y="4864853"/>
            <a:ext cx="7733674" cy="16964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67CC988-4945-409E-85E4-5A415F27843C}"/>
              </a:ext>
            </a:extLst>
          </p:cNvPr>
          <p:cNvSpPr/>
          <p:nvPr/>
        </p:nvSpPr>
        <p:spPr>
          <a:xfrm rot="2249443">
            <a:off x="2845547" y="4638376"/>
            <a:ext cx="101600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F1AD7A7-DDCB-40AA-8B7A-7578B41D5628}"/>
              </a:ext>
            </a:extLst>
          </p:cNvPr>
          <p:cNvSpPr/>
          <p:nvPr/>
        </p:nvSpPr>
        <p:spPr>
          <a:xfrm rot="19119877">
            <a:off x="2815947" y="3626851"/>
            <a:ext cx="101600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6235-BA84-4551-8A2C-5862A54B6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" y="1498786"/>
            <a:ext cx="5925503" cy="8547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313D9-E8FF-4AC1-9F7D-428AAD0DBCC6}"/>
              </a:ext>
            </a:extLst>
          </p:cNvPr>
          <p:cNvSpPr txBox="1"/>
          <p:nvPr/>
        </p:nvSpPr>
        <p:spPr>
          <a:xfrm>
            <a:off x="340444" y="3317161"/>
            <a:ext cx="4272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Low-</a:t>
            </a:r>
            <a:r>
              <a:rPr lang="fr-FR" sz="2800" dirty="0" err="1"/>
              <a:t>level</a:t>
            </a:r>
            <a:r>
              <a:rPr lang="fr-FR" sz="2800" dirty="0"/>
              <a:t> API 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« </a:t>
            </a:r>
            <a:r>
              <a:rPr lang="fr-FR" sz="2800" b="1" dirty="0"/>
              <a:t>RDD</a:t>
            </a:r>
            <a:r>
              <a:rPr lang="fr-FR" sz="2800" dirty="0"/>
              <a:t> 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27619-519E-4B11-8B9A-56AAD20C0B90}"/>
              </a:ext>
            </a:extLst>
          </p:cNvPr>
          <p:cNvSpPr txBox="1"/>
          <p:nvPr/>
        </p:nvSpPr>
        <p:spPr>
          <a:xfrm>
            <a:off x="316285" y="4864853"/>
            <a:ext cx="5024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High-</a:t>
            </a:r>
            <a:r>
              <a:rPr lang="fr-FR" sz="2800" dirty="0" err="1"/>
              <a:t>level</a:t>
            </a:r>
            <a:r>
              <a:rPr lang="fr-FR" sz="2800" dirty="0"/>
              <a:t> API</a:t>
            </a:r>
          </a:p>
          <a:p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« </a:t>
            </a:r>
            <a:r>
              <a:rPr lang="fr-FR" sz="2800" b="1" dirty="0" err="1"/>
              <a:t>DataSet</a:t>
            </a:r>
            <a:r>
              <a:rPr lang="fr-FR" sz="2800" dirty="0"/>
              <a:t> »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AF73CE-E9EE-4E4B-A00F-FF02A9E8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60" y="2865019"/>
            <a:ext cx="7733674" cy="161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7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F42E-5968-469F-9F9D-C7361624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" y="365125"/>
            <a:ext cx="120751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Exchange / </a:t>
            </a:r>
            <a:r>
              <a:rPr lang="fr-FR" dirty="0" err="1"/>
              <a:t>Shuffle</a:t>
            </a:r>
            <a:r>
              <a:rPr lang="fr-FR" dirty="0"/>
              <a:t> / </a:t>
            </a:r>
            <a:r>
              <a:rPr lang="fr-FR" dirty="0" err="1"/>
              <a:t>Repartition</a:t>
            </a:r>
            <a:r>
              <a:rPr lang="fr-FR" dirty="0"/>
              <a:t> / Coalesce / </a:t>
            </a:r>
            <a:r>
              <a:rPr lang="fr-FR" dirty="0" err="1"/>
              <a:t>Distribute</a:t>
            </a:r>
            <a:br>
              <a:rPr lang="fr-FR" dirty="0"/>
            </a:br>
            <a:r>
              <a:rPr lang="fr-FR" dirty="0"/>
              <a:t>Wide transformation / </a:t>
            </a:r>
            <a:r>
              <a:rPr lang="fr-FR" dirty="0" err="1"/>
              <a:t>Reduce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416A5-DE12-4053-9EA9-F44BFD490FB1}"/>
              </a:ext>
            </a:extLst>
          </p:cNvPr>
          <p:cNvSpPr/>
          <p:nvPr/>
        </p:nvSpPr>
        <p:spPr>
          <a:xfrm>
            <a:off x="3772717" y="1984683"/>
            <a:ext cx="5975803" cy="1545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D4FBBD-958F-4064-9141-1DF93D9F56FF}"/>
              </a:ext>
            </a:extLst>
          </p:cNvPr>
          <p:cNvSpPr/>
          <p:nvPr/>
        </p:nvSpPr>
        <p:spPr>
          <a:xfrm>
            <a:off x="5298438" y="241690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C245C-2656-4D16-B5F3-E4D7638EA52C}"/>
              </a:ext>
            </a:extLst>
          </p:cNvPr>
          <p:cNvSpPr txBox="1"/>
          <p:nvPr/>
        </p:nvSpPr>
        <p:spPr>
          <a:xfrm>
            <a:off x="3874087" y="2040188"/>
            <a:ext cx="116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r>
              <a:rPr lang="fr-FR" dirty="0"/>
              <a:t>Partition 1</a:t>
            </a:r>
          </a:p>
          <a:p>
            <a:r>
              <a:rPr lang="fr-FR" dirty="0" err="1"/>
              <a:t>Dataset</a:t>
            </a:r>
            <a:r>
              <a:rPr lang="fr-FR" dirty="0"/>
              <a:t> 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3EE6EA-1FD4-424A-B2EE-379CDC18234E}"/>
              </a:ext>
            </a:extLst>
          </p:cNvPr>
          <p:cNvSpPr/>
          <p:nvPr/>
        </p:nvSpPr>
        <p:spPr>
          <a:xfrm>
            <a:off x="5115558" y="2234025"/>
            <a:ext cx="721360" cy="11569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EA5612-3B5A-47C4-9198-284E453CBA7F}"/>
              </a:ext>
            </a:extLst>
          </p:cNvPr>
          <p:cNvSpPr/>
          <p:nvPr/>
        </p:nvSpPr>
        <p:spPr>
          <a:xfrm>
            <a:off x="5283198" y="288426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CD101E-44A3-49D0-88A8-9FCCAE5C7DD1}"/>
              </a:ext>
            </a:extLst>
          </p:cNvPr>
          <p:cNvSpPr/>
          <p:nvPr/>
        </p:nvSpPr>
        <p:spPr>
          <a:xfrm>
            <a:off x="8592012" y="2471648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C2679-9DA5-4F09-B212-A5236D1E6966}"/>
              </a:ext>
            </a:extLst>
          </p:cNvPr>
          <p:cNvSpPr/>
          <p:nvPr/>
        </p:nvSpPr>
        <p:spPr>
          <a:xfrm>
            <a:off x="8388812" y="2416905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A175F-BB5A-4A90-8EE0-0F94BEEB3862}"/>
              </a:ext>
            </a:extLst>
          </p:cNvPr>
          <p:cNvSpPr txBox="1"/>
          <p:nvPr/>
        </p:nvSpPr>
        <p:spPr>
          <a:xfrm>
            <a:off x="7120984" y="2020373"/>
            <a:ext cx="270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= </a:t>
            </a:r>
            <a:r>
              <a:rPr lang="fr-FR" dirty="0" err="1"/>
              <a:t>x.repartition</a:t>
            </a:r>
            <a:r>
              <a:rPr lang="fr-FR" dirty="0"/>
              <a:t>(3)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915A6-5AA6-411E-A612-44D8C0E1D460}"/>
              </a:ext>
            </a:extLst>
          </p:cNvPr>
          <p:cNvSpPr txBox="1"/>
          <p:nvPr/>
        </p:nvSpPr>
        <p:spPr>
          <a:xfrm>
            <a:off x="1749103" y="2234025"/>
            <a:ext cx="180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1</a:t>
            </a:r>
            <a:br>
              <a:rPr lang="fr-FR" sz="2400" b="1" dirty="0"/>
            </a:br>
            <a:r>
              <a:rPr lang="fr-FR" sz="2400" dirty="0"/>
              <a:t> JVM Process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C79216-9A6E-4A3F-8ADD-CC4837BED102}"/>
              </a:ext>
            </a:extLst>
          </p:cNvPr>
          <p:cNvSpPr/>
          <p:nvPr/>
        </p:nvSpPr>
        <p:spPr>
          <a:xfrm>
            <a:off x="3772717" y="3864705"/>
            <a:ext cx="6033415" cy="1131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B604B6-9722-4965-9046-7A252C40015C}"/>
              </a:ext>
            </a:extLst>
          </p:cNvPr>
          <p:cNvSpPr txBox="1"/>
          <p:nvPr/>
        </p:nvSpPr>
        <p:spPr>
          <a:xfrm>
            <a:off x="1749103" y="4015039"/>
            <a:ext cx="180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2</a:t>
            </a:r>
            <a:br>
              <a:rPr lang="fr-FR" sz="2400" b="1" dirty="0"/>
            </a:br>
            <a:r>
              <a:rPr lang="fr-FR" sz="2400" dirty="0"/>
              <a:t> JVM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C12665-A93F-43EF-AA57-C249AD0A07DB}"/>
              </a:ext>
            </a:extLst>
          </p:cNvPr>
          <p:cNvSpPr txBox="1"/>
          <p:nvPr/>
        </p:nvSpPr>
        <p:spPr>
          <a:xfrm>
            <a:off x="1749103" y="5588409"/>
            <a:ext cx="180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3</a:t>
            </a:r>
            <a:br>
              <a:rPr lang="fr-FR" sz="2400" b="1" dirty="0"/>
            </a:br>
            <a:r>
              <a:rPr lang="fr-FR" sz="2400" dirty="0"/>
              <a:t> JVM Process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4FC214-688D-46C3-A394-85757BD032C5}"/>
              </a:ext>
            </a:extLst>
          </p:cNvPr>
          <p:cNvSpPr/>
          <p:nvPr/>
        </p:nvSpPr>
        <p:spPr>
          <a:xfrm>
            <a:off x="5298438" y="410854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0E1A58-72F6-4EE7-B0E5-ED7FB44236BA}"/>
              </a:ext>
            </a:extLst>
          </p:cNvPr>
          <p:cNvSpPr/>
          <p:nvPr/>
        </p:nvSpPr>
        <p:spPr>
          <a:xfrm>
            <a:off x="5115558" y="3925665"/>
            <a:ext cx="721360" cy="99685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5649C4A-E401-4738-82FA-9A290D51F400}"/>
              </a:ext>
            </a:extLst>
          </p:cNvPr>
          <p:cNvSpPr/>
          <p:nvPr/>
        </p:nvSpPr>
        <p:spPr>
          <a:xfrm>
            <a:off x="5298438" y="429142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A71F4B-734B-40C2-A0B7-191E7C22CB10}"/>
              </a:ext>
            </a:extLst>
          </p:cNvPr>
          <p:cNvSpPr/>
          <p:nvPr/>
        </p:nvSpPr>
        <p:spPr>
          <a:xfrm>
            <a:off x="5298436" y="4478798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781B20-CB45-49E1-9C53-09C87838CDA3}"/>
              </a:ext>
            </a:extLst>
          </p:cNvPr>
          <p:cNvSpPr/>
          <p:nvPr/>
        </p:nvSpPr>
        <p:spPr>
          <a:xfrm>
            <a:off x="3772717" y="5438074"/>
            <a:ext cx="6033415" cy="1131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62DF2B0-0270-4A67-828E-446986EA74CC}"/>
              </a:ext>
            </a:extLst>
          </p:cNvPr>
          <p:cNvSpPr/>
          <p:nvPr/>
        </p:nvSpPr>
        <p:spPr>
          <a:xfrm>
            <a:off x="8592012" y="4015039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BB6E4F-4D1E-42A2-BAAF-D99F160D6BB2}"/>
              </a:ext>
            </a:extLst>
          </p:cNvPr>
          <p:cNvSpPr/>
          <p:nvPr/>
        </p:nvSpPr>
        <p:spPr>
          <a:xfrm>
            <a:off x="8388812" y="3960296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964FA0-44BF-4CEB-B6C8-0BC7B6AB1783}"/>
              </a:ext>
            </a:extLst>
          </p:cNvPr>
          <p:cNvSpPr/>
          <p:nvPr/>
        </p:nvSpPr>
        <p:spPr>
          <a:xfrm>
            <a:off x="8627572" y="557123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E8C2B3-2F43-4FE0-9D1A-015368B03CFC}"/>
              </a:ext>
            </a:extLst>
          </p:cNvPr>
          <p:cNvSpPr/>
          <p:nvPr/>
        </p:nvSpPr>
        <p:spPr>
          <a:xfrm>
            <a:off x="8424372" y="5516493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2D276D2-BAB4-48DA-BBBB-8652F0E7F0EB}"/>
              </a:ext>
            </a:extLst>
          </p:cNvPr>
          <p:cNvSpPr/>
          <p:nvPr/>
        </p:nvSpPr>
        <p:spPr>
          <a:xfrm>
            <a:off x="6121400" y="2609377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9E540DC-0347-436B-A3B0-4D5EFFA0EF19}"/>
              </a:ext>
            </a:extLst>
          </p:cNvPr>
          <p:cNvSpPr/>
          <p:nvPr/>
        </p:nvSpPr>
        <p:spPr>
          <a:xfrm rot="1650908">
            <a:off x="6116830" y="2767039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576F002-2664-451C-A8BC-E3E589A99E03}"/>
              </a:ext>
            </a:extLst>
          </p:cNvPr>
          <p:cNvSpPr/>
          <p:nvPr/>
        </p:nvSpPr>
        <p:spPr>
          <a:xfrm rot="3365529">
            <a:off x="6062426" y="293951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90BEFC2-0CF2-4F64-B54F-54980781E20C}"/>
              </a:ext>
            </a:extLst>
          </p:cNvPr>
          <p:cNvSpPr/>
          <p:nvPr/>
        </p:nvSpPr>
        <p:spPr>
          <a:xfrm rot="3365529">
            <a:off x="6130285" y="4472973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11D2B0E-242F-4478-AD63-6D7A05FB954B}"/>
              </a:ext>
            </a:extLst>
          </p:cNvPr>
          <p:cNvSpPr/>
          <p:nvPr/>
        </p:nvSpPr>
        <p:spPr>
          <a:xfrm rot="18953122">
            <a:off x="6165390" y="411951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E3DD2DE-39AB-4111-B4BE-C5A15AA95826}"/>
              </a:ext>
            </a:extLst>
          </p:cNvPr>
          <p:cNvSpPr/>
          <p:nvPr/>
        </p:nvSpPr>
        <p:spPr>
          <a:xfrm>
            <a:off x="6235704" y="4286364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42495EB-9B37-4BA3-B0AD-47A8D8BC12FF}"/>
              </a:ext>
            </a:extLst>
          </p:cNvPr>
          <p:cNvSpPr/>
          <p:nvPr/>
        </p:nvSpPr>
        <p:spPr>
          <a:xfrm>
            <a:off x="8592012" y="296457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9B1C8D2-AA9F-4260-8CD7-C58DAF738436}"/>
              </a:ext>
            </a:extLst>
          </p:cNvPr>
          <p:cNvSpPr/>
          <p:nvPr/>
        </p:nvSpPr>
        <p:spPr>
          <a:xfrm>
            <a:off x="8634384" y="608805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635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EC14F04-6281-40F6-92C7-BEFCD05D64CB}"/>
              </a:ext>
            </a:extLst>
          </p:cNvPr>
          <p:cNvSpPr/>
          <p:nvPr/>
        </p:nvSpPr>
        <p:spPr>
          <a:xfrm>
            <a:off x="2967846" y="5046372"/>
            <a:ext cx="5075717" cy="1730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9A0C68-2B9D-4543-9055-256CA49E73A4}"/>
              </a:ext>
            </a:extLst>
          </p:cNvPr>
          <p:cNvSpPr/>
          <p:nvPr/>
        </p:nvSpPr>
        <p:spPr>
          <a:xfrm>
            <a:off x="2815446" y="4893972"/>
            <a:ext cx="5075717" cy="1730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07350-0640-48E2-BA7C-F422CCE5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05" y="-15774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Wide vs Narrow Transformation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66B404-5431-4F84-9FED-7DE761E77667}"/>
              </a:ext>
            </a:extLst>
          </p:cNvPr>
          <p:cNvSpPr/>
          <p:nvPr/>
        </p:nvSpPr>
        <p:spPr>
          <a:xfrm>
            <a:off x="2663046" y="4653069"/>
            <a:ext cx="5075717" cy="18191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E11ED4-8C92-43FA-9730-837BFDB1EE93}"/>
              </a:ext>
            </a:extLst>
          </p:cNvPr>
          <p:cNvSpPr/>
          <p:nvPr/>
        </p:nvSpPr>
        <p:spPr>
          <a:xfrm>
            <a:off x="3000046" y="479105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8D275-1ABC-4E24-AB5C-164295697440}"/>
              </a:ext>
            </a:extLst>
          </p:cNvPr>
          <p:cNvSpPr/>
          <p:nvPr/>
        </p:nvSpPr>
        <p:spPr>
          <a:xfrm>
            <a:off x="2817166" y="4726189"/>
            <a:ext cx="721360" cy="103896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9183E3-EB9D-4FA6-91A8-2ACFB3A2D831}"/>
              </a:ext>
            </a:extLst>
          </p:cNvPr>
          <p:cNvSpPr/>
          <p:nvPr/>
        </p:nvSpPr>
        <p:spPr>
          <a:xfrm>
            <a:off x="2984806" y="525841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FFF3F-C213-4448-9E2E-7E77FCBAEF71}"/>
              </a:ext>
            </a:extLst>
          </p:cNvPr>
          <p:cNvSpPr txBox="1"/>
          <p:nvPr/>
        </p:nvSpPr>
        <p:spPr>
          <a:xfrm>
            <a:off x="2023063" y="4304696"/>
            <a:ext cx="83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= </a:t>
            </a:r>
            <a:r>
              <a:rPr lang="fr-FR" dirty="0" err="1"/>
              <a:t>x.map</a:t>
            </a:r>
            <a:r>
              <a:rPr lang="fr-FR" dirty="0"/>
              <a:t>( func1 ) .</a:t>
            </a:r>
            <a:r>
              <a:rPr lang="fr-FR" dirty="0" err="1"/>
              <a:t>flatMap</a:t>
            </a:r>
            <a:r>
              <a:rPr lang="fr-FR" dirty="0"/>
              <a:t>(func2).</a:t>
            </a:r>
            <a:r>
              <a:rPr lang="fr-FR" dirty="0" err="1"/>
              <a:t>filter</a:t>
            </a:r>
            <a:r>
              <a:rPr lang="fr-FR" dirty="0"/>
              <a:t>( </a:t>
            </a:r>
            <a:r>
              <a:rPr lang="fr-FR" dirty="0" err="1"/>
              <a:t>pred</a:t>
            </a:r>
            <a:r>
              <a:rPr lang="fr-FR" dirty="0"/>
              <a:t> ) .first(10) .</a:t>
            </a:r>
            <a:r>
              <a:rPr lang="fr-FR" dirty="0" err="1"/>
              <a:t>sortWithinPartition</a:t>
            </a:r>
            <a:r>
              <a:rPr lang="fr-FR" dirty="0"/>
              <a:t> 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5C444-926D-4330-9284-4382E92995F2}"/>
              </a:ext>
            </a:extLst>
          </p:cNvPr>
          <p:cNvSpPr txBox="1"/>
          <p:nvPr/>
        </p:nvSpPr>
        <p:spPr>
          <a:xfrm>
            <a:off x="202301" y="502977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Partition Xi</a:t>
            </a:r>
          </a:p>
          <a:p>
            <a:r>
              <a:rPr lang="fr-FR" sz="2400" dirty="0"/>
              <a:t> + </a:t>
            </a:r>
            <a:r>
              <a:rPr lang="fr-FR" sz="2400" dirty="0" err="1"/>
              <a:t>corresp</a:t>
            </a:r>
            <a:r>
              <a:rPr lang="fr-FR" sz="2400" dirty="0"/>
              <a:t>. Yi</a:t>
            </a:r>
          </a:p>
          <a:p>
            <a:r>
              <a:rPr lang="fr-FR" sz="2400" dirty="0"/>
              <a:t> on </a:t>
            </a:r>
            <a:r>
              <a:rPr lang="fr-FR" sz="2400" dirty="0" err="1"/>
              <a:t>Executor</a:t>
            </a:r>
            <a:r>
              <a:rPr lang="fr-FR" sz="2400" dirty="0"/>
              <a:t> 1/2/3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C194B-D548-4EAF-B0F8-88913E860BC0}"/>
              </a:ext>
            </a:extLst>
          </p:cNvPr>
          <p:cNvSpPr/>
          <p:nvPr/>
        </p:nvSpPr>
        <p:spPr>
          <a:xfrm>
            <a:off x="4178606" y="4726188"/>
            <a:ext cx="721360" cy="16749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E70E1-24CE-4DC2-9089-E39A4335A7D4}"/>
              </a:ext>
            </a:extLst>
          </p:cNvPr>
          <p:cNvSpPr/>
          <p:nvPr/>
        </p:nvSpPr>
        <p:spPr>
          <a:xfrm>
            <a:off x="5631486" y="4716029"/>
            <a:ext cx="721360" cy="13752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0C494A-416C-485E-928D-C0FC5E5031C6}"/>
              </a:ext>
            </a:extLst>
          </p:cNvPr>
          <p:cNvSpPr/>
          <p:nvPr/>
        </p:nvSpPr>
        <p:spPr>
          <a:xfrm>
            <a:off x="6886246" y="4716029"/>
            <a:ext cx="721360" cy="103896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585A90B-1265-40C9-9EF3-8D4BFDE9470A}"/>
              </a:ext>
            </a:extLst>
          </p:cNvPr>
          <p:cNvSpPr/>
          <p:nvPr/>
        </p:nvSpPr>
        <p:spPr>
          <a:xfrm>
            <a:off x="3421686" y="488729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E09F68-0B56-4DB0-9151-9C26C8601053}"/>
              </a:ext>
            </a:extLst>
          </p:cNvPr>
          <p:cNvSpPr/>
          <p:nvPr/>
        </p:nvSpPr>
        <p:spPr>
          <a:xfrm>
            <a:off x="4778046" y="4893972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733D509-237E-488C-BEF5-17E0D50B401E}"/>
              </a:ext>
            </a:extLst>
          </p:cNvPr>
          <p:cNvSpPr/>
          <p:nvPr/>
        </p:nvSpPr>
        <p:spPr>
          <a:xfrm>
            <a:off x="6245305" y="4879974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A21E61B-02B9-4D6A-9141-84DD377DAA67}"/>
              </a:ext>
            </a:extLst>
          </p:cNvPr>
          <p:cNvSpPr/>
          <p:nvPr/>
        </p:nvSpPr>
        <p:spPr>
          <a:xfrm>
            <a:off x="4298805" y="4791055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8B34F11-F036-4AA1-9E31-7949DFF4CACC}"/>
              </a:ext>
            </a:extLst>
          </p:cNvPr>
          <p:cNvSpPr/>
          <p:nvPr/>
        </p:nvSpPr>
        <p:spPr>
          <a:xfrm>
            <a:off x="4298805" y="527362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274395F-DC1F-47DF-AF46-F8DFEBB4DF16}"/>
              </a:ext>
            </a:extLst>
          </p:cNvPr>
          <p:cNvSpPr/>
          <p:nvPr/>
        </p:nvSpPr>
        <p:spPr>
          <a:xfrm>
            <a:off x="5812642" y="4791055"/>
            <a:ext cx="340356" cy="3259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879B10F6-3856-4CCD-B510-254D4492C554}"/>
              </a:ext>
            </a:extLst>
          </p:cNvPr>
          <p:cNvSpPr/>
          <p:nvPr/>
        </p:nvSpPr>
        <p:spPr>
          <a:xfrm>
            <a:off x="5821988" y="5221926"/>
            <a:ext cx="340356" cy="3259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B2AD8E3F-9373-4E7F-91FB-868318679FA3}"/>
              </a:ext>
            </a:extLst>
          </p:cNvPr>
          <p:cNvSpPr/>
          <p:nvPr/>
        </p:nvSpPr>
        <p:spPr>
          <a:xfrm>
            <a:off x="7145328" y="4836506"/>
            <a:ext cx="257974" cy="28053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DBE49E64-4990-480D-ACEF-0AE1DD93010D}"/>
              </a:ext>
            </a:extLst>
          </p:cNvPr>
          <p:cNvSpPr/>
          <p:nvPr/>
        </p:nvSpPr>
        <p:spPr>
          <a:xfrm>
            <a:off x="7117939" y="5402052"/>
            <a:ext cx="257974" cy="28053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536D763-30D9-47B0-A1D2-898FFF2BF3E5}"/>
              </a:ext>
            </a:extLst>
          </p:cNvPr>
          <p:cNvSpPr/>
          <p:nvPr/>
        </p:nvSpPr>
        <p:spPr>
          <a:xfrm>
            <a:off x="3416606" y="539529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6B7EEB3-2E00-4948-B0C1-0257C817B9FE}"/>
              </a:ext>
            </a:extLst>
          </p:cNvPr>
          <p:cNvSpPr/>
          <p:nvPr/>
        </p:nvSpPr>
        <p:spPr>
          <a:xfrm>
            <a:off x="4778046" y="5657544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0E4E46F-6DD9-4F74-A77C-AA8231A7532E}"/>
              </a:ext>
            </a:extLst>
          </p:cNvPr>
          <p:cNvSpPr/>
          <p:nvPr/>
        </p:nvSpPr>
        <p:spPr>
          <a:xfrm>
            <a:off x="4778046" y="528353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D10B693-079A-42F9-A68D-5D07C33D1A6D}"/>
              </a:ext>
            </a:extLst>
          </p:cNvPr>
          <p:cNvSpPr/>
          <p:nvPr/>
        </p:nvSpPr>
        <p:spPr>
          <a:xfrm>
            <a:off x="4308965" y="579178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519280DB-CE12-4926-8CD2-EA1F785BE3FC}"/>
              </a:ext>
            </a:extLst>
          </p:cNvPr>
          <p:cNvSpPr/>
          <p:nvPr/>
        </p:nvSpPr>
        <p:spPr>
          <a:xfrm>
            <a:off x="5827068" y="5663886"/>
            <a:ext cx="340356" cy="3259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63EDD4-D6E9-4219-83BD-DEE0E9D53CB2}"/>
              </a:ext>
            </a:extLst>
          </p:cNvPr>
          <p:cNvSpPr txBox="1"/>
          <p:nvPr/>
        </p:nvSpPr>
        <p:spPr>
          <a:xfrm>
            <a:off x="399868" y="2105843"/>
            <a:ext cx="1520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Executor</a:t>
            </a:r>
            <a:r>
              <a:rPr lang="fr-FR" sz="2400" dirty="0"/>
              <a:t>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2E9F78-D30F-4BEC-98A9-524F01B046B5}"/>
              </a:ext>
            </a:extLst>
          </p:cNvPr>
          <p:cNvSpPr txBox="1"/>
          <p:nvPr/>
        </p:nvSpPr>
        <p:spPr>
          <a:xfrm>
            <a:off x="38848" y="1374405"/>
            <a:ext cx="551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Wide Transformation (Exchange) </a:t>
            </a:r>
            <a:r>
              <a:rPr lang="fr-FR" sz="2400" dirty="0" err="1"/>
              <a:t>between</a:t>
            </a:r>
            <a:endParaRPr lang="fr-F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47538A-8D2A-4F1A-954D-F08C2C977D44}"/>
              </a:ext>
            </a:extLst>
          </p:cNvPr>
          <p:cNvSpPr txBox="1"/>
          <p:nvPr/>
        </p:nvSpPr>
        <p:spPr>
          <a:xfrm>
            <a:off x="399866" y="3029173"/>
            <a:ext cx="1520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Executor</a:t>
            </a:r>
            <a:r>
              <a:rPr lang="fr-FR" sz="2400" dirty="0"/>
              <a:t>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8FADB3-2BED-4A9D-BE9C-B637191541EA}"/>
              </a:ext>
            </a:extLst>
          </p:cNvPr>
          <p:cNvSpPr txBox="1"/>
          <p:nvPr/>
        </p:nvSpPr>
        <p:spPr>
          <a:xfrm>
            <a:off x="399865" y="2546474"/>
            <a:ext cx="1520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Executor</a:t>
            </a:r>
            <a:r>
              <a:rPr lang="fr-FR" sz="2400" dirty="0"/>
              <a:t>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082FE5-3244-4BB9-9B71-54471C0E1E0C}"/>
              </a:ext>
            </a:extLst>
          </p:cNvPr>
          <p:cNvSpPr txBox="1"/>
          <p:nvPr/>
        </p:nvSpPr>
        <p:spPr>
          <a:xfrm>
            <a:off x="77799" y="4013389"/>
            <a:ext cx="317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Narrow Transformation</a:t>
            </a:r>
            <a:endParaRPr lang="fr-FR" sz="2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29C37E-B46C-42F1-B1EC-D5EDBDC8E426}"/>
              </a:ext>
            </a:extLst>
          </p:cNvPr>
          <p:cNvSpPr/>
          <p:nvPr/>
        </p:nvSpPr>
        <p:spPr>
          <a:xfrm>
            <a:off x="2122642" y="2190176"/>
            <a:ext cx="5040159" cy="302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006DD-9681-4922-815A-C863D03EA3D8}"/>
              </a:ext>
            </a:extLst>
          </p:cNvPr>
          <p:cNvSpPr/>
          <p:nvPr/>
        </p:nvSpPr>
        <p:spPr>
          <a:xfrm>
            <a:off x="2122642" y="2707751"/>
            <a:ext cx="5040159" cy="302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6A28B7-C6F1-47CD-9E24-B0BDD9410F32}"/>
              </a:ext>
            </a:extLst>
          </p:cNvPr>
          <p:cNvSpPr/>
          <p:nvPr/>
        </p:nvSpPr>
        <p:spPr>
          <a:xfrm>
            <a:off x="2122643" y="3239977"/>
            <a:ext cx="5040158" cy="302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994F4BE-1EC5-4F7C-A899-466D224661D2}"/>
              </a:ext>
            </a:extLst>
          </p:cNvPr>
          <p:cNvSpPr/>
          <p:nvPr/>
        </p:nvSpPr>
        <p:spPr>
          <a:xfrm rot="20507095">
            <a:off x="3064573" y="2778490"/>
            <a:ext cx="3027996" cy="177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EF79FB95-1BB6-42A5-8839-CC65376396BD}"/>
              </a:ext>
            </a:extLst>
          </p:cNvPr>
          <p:cNvSpPr/>
          <p:nvPr/>
        </p:nvSpPr>
        <p:spPr>
          <a:xfrm rot="1232250">
            <a:off x="3001016" y="2806341"/>
            <a:ext cx="3027996" cy="177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3D44A1C8-9101-4FB9-A845-515AF27D4DBB}"/>
              </a:ext>
            </a:extLst>
          </p:cNvPr>
          <p:cNvSpPr/>
          <p:nvPr/>
        </p:nvSpPr>
        <p:spPr>
          <a:xfrm rot="758906">
            <a:off x="3126490" y="3039116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DA72190-F19C-4949-A707-8D1D465C6063}"/>
              </a:ext>
            </a:extLst>
          </p:cNvPr>
          <p:cNvSpPr/>
          <p:nvPr/>
        </p:nvSpPr>
        <p:spPr>
          <a:xfrm rot="20928596">
            <a:off x="3111517" y="2508026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17380ECE-9D07-48F9-9B76-278037474C81}"/>
              </a:ext>
            </a:extLst>
          </p:cNvPr>
          <p:cNvSpPr/>
          <p:nvPr/>
        </p:nvSpPr>
        <p:spPr>
          <a:xfrm rot="654241">
            <a:off x="3130624" y="2506269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73AF2D9-BC36-4333-AD12-3E16ED2CA9D0}"/>
              </a:ext>
            </a:extLst>
          </p:cNvPr>
          <p:cNvSpPr/>
          <p:nvPr/>
        </p:nvSpPr>
        <p:spPr>
          <a:xfrm rot="20996550">
            <a:off x="3137114" y="3076069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6CC776-99E8-4CF7-A6A5-3665393B5CFD}"/>
              </a:ext>
            </a:extLst>
          </p:cNvPr>
          <p:cNvSpPr txBox="1"/>
          <p:nvPr/>
        </p:nvSpPr>
        <p:spPr>
          <a:xfrm>
            <a:off x="2122642" y="1797868"/>
            <a:ext cx="552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= </a:t>
            </a:r>
            <a:r>
              <a:rPr lang="fr-FR" dirty="0" err="1"/>
              <a:t>x.repartition</a:t>
            </a:r>
            <a:r>
              <a:rPr lang="fr-FR" dirty="0"/>
              <a:t>(3).</a:t>
            </a:r>
            <a:r>
              <a:rPr lang="fr-FR" dirty="0" err="1"/>
              <a:t>shuffle</a:t>
            </a:r>
            <a:r>
              <a:rPr lang="fr-FR" dirty="0"/>
              <a:t>(..) .</a:t>
            </a:r>
            <a:r>
              <a:rPr lang="fr-FR" dirty="0" err="1"/>
              <a:t>reduce</a:t>
            </a:r>
            <a:r>
              <a:rPr lang="fr-FR" dirty="0"/>
              <a:t>(..) .</a:t>
            </a:r>
            <a:r>
              <a:rPr lang="fr-FR" dirty="0" err="1"/>
              <a:t>sortBy</a:t>
            </a:r>
            <a:r>
              <a:rPr lang="fr-FR" dirty="0"/>
              <a:t>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42AD73-4496-4080-BAD3-A9E27B80CA74}"/>
              </a:ext>
            </a:extLst>
          </p:cNvPr>
          <p:cNvSpPr txBox="1"/>
          <p:nvPr/>
        </p:nvSpPr>
        <p:spPr>
          <a:xfrm>
            <a:off x="8038427" y="2277975"/>
            <a:ext cx="4153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exchange</a:t>
            </a:r>
          </a:p>
          <a:p>
            <a:r>
              <a:rPr lang="fr-FR" dirty="0" err="1"/>
              <a:t>Bewteen</a:t>
            </a:r>
            <a:r>
              <a:rPr lang="fr-FR" dirty="0"/>
              <a:t> </a:t>
            </a:r>
            <a:r>
              <a:rPr lang="fr-FR" dirty="0" err="1"/>
              <a:t>executors</a:t>
            </a:r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serialization</a:t>
            </a:r>
            <a:r>
              <a:rPr lang="fr-FR" dirty="0"/>
              <a:t>/</a:t>
            </a:r>
            <a:r>
              <a:rPr lang="fr-FR" dirty="0" err="1"/>
              <a:t>deserialization</a:t>
            </a:r>
            <a:r>
              <a:rPr lang="fr-FR" dirty="0"/>
              <a:t> of byte data</a:t>
            </a:r>
          </a:p>
          <a:p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301E78-5A83-477C-9635-7EDD1F8690B2}"/>
              </a:ext>
            </a:extLst>
          </p:cNvPr>
          <p:cNvSpPr txBox="1"/>
          <p:nvPr/>
        </p:nvSpPr>
        <p:spPr>
          <a:xfrm>
            <a:off x="8589357" y="5015547"/>
            <a:ext cx="29815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data exchange</a:t>
            </a:r>
          </a:p>
          <a:p>
            <a:r>
              <a:rPr lang="fr-FR" dirty="0" err="1"/>
              <a:t>only</a:t>
            </a:r>
            <a:r>
              <a:rPr lang="fr-FR" dirty="0"/>
              <a:t> in-memory pointer, </a:t>
            </a:r>
          </a:p>
          <a:p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thread/process</a:t>
            </a:r>
          </a:p>
          <a:p>
            <a:r>
              <a:rPr lang="fr-FR" dirty="0"/>
              <a:t>… computation changes</a:t>
            </a:r>
          </a:p>
          <a:p>
            <a:r>
              <a:rPr lang="fr-FR" dirty="0"/>
              <a:t>but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partitionning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9589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F481-8E8E-4BC9-AAA0-F28DC774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repartition</a:t>
            </a:r>
            <a:r>
              <a:rPr lang="fr-FR" dirty="0"/>
              <a:t>() .</a:t>
            </a:r>
            <a:r>
              <a:rPr lang="fr-FR" dirty="0" err="1"/>
              <a:t>flatMap</a:t>
            </a:r>
            <a:r>
              <a:rPr lang="fr-FR" dirty="0"/>
              <a:t>() .</a:t>
            </a:r>
            <a:r>
              <a:rPr lang="fr-FR" dirty="0" err="1"/>
              <a:t>explain</a:t>
            </a:r>
            <a:r>
              <a:rPr lang="fr-FR" dirty="0"/>
              <a:t>()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5FCD3-66CC-4021-8386-4166073683E6}"/>
              </a:ext>
            </a:extLst>
          </p:cNvPr>
          <p:cNvSpPr txBox="1"/>
          <p:nvPr/>
        </p:nvSpPr>
        <p:spPr>
          <a:xfrm>
            <a:off x="177800" y="4013150"/>
            <a:ext cx="130377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loremIpsum</a:t>
            </a:r>
            <a:r>
              <a:rPr lang="fr-FR" b="1" dirty="0" err="1"/>
              <a:t>.repartition</a:t>
            </a:r>
            <a:r>
              <a:rPr lang="fr-FR" b="1" dirty="0"/>
              <a:t>(3).</a:t>
            </a:r>
            <a:r>
              <a:rPr lang="fr-FR" dirty="0" err="1"/>
              <a:t>flatMap</a:t>
            </a:r>
            <a:r>
              <a:rPr lang="fr-FR" dirty="0"/>
              <a:t>(line =&gt; </a:t>
            </a:r>
            <a:r>
              <a:rPr lang="fr-FR" dirty="0" err="1"/>
              <a:t>line.replaceAll</a:t>
            </a:r>
            <a:r>
              <a:rPr lang="fr-FR" dirty="0"/>
              <a:t>("[,;.:!?]", " ").</a:t>
            </a:r>
            <a:r>
              <a:rPr lang="fr-FR" dirty="0" err="1"/>
              <a:t>replaceAll</a:t>
            </a:r>
            <a:r>
              <a:rPr lang="fr-FR" dirty="0"/>
              <a:t>("  ", " ").split(" ")).</a:t>
            </a:r>
            <a:r>
              <a:rPr lang="fr-FR" b="1" dirty="0" err="1"/>
              <a:t>explain</a:t>
            </a:r>
            <a:endParaRPr lang="fr-FR" b="1" dirty="0"/>
          </a:p>
          <a:p>
            <a:r>
              <a:rPr lang="fr-FR" dirty="0"/>
              <a:t>== Physical Plan ==</a:t>
            </a:r>
          </a:p>
          <a:p>
            <a:r>
              <a:rPr lang="fr-FR" dirty="0"/>
              <a:t>*(1) </a:t>
            </a:r>
            <a:r>
              <a:rPr lang="fr-FR" dirty="0" err="1"/>
              <a:t>SerializeFromObject</a:t>
            </a:r>
            <a:r>
              <a:rPr lang="fr-FR" dirty="0"/>
              <a:t> [</a:t>
            </a:r>
            <a:r>
              <a:rPr lang="fr-FR" dirty="0" err="1"/>
              <a:t>staticinvoke</a:t>
            </a:r>
            <a:r>
              <a:rPr lang="fr-FR" dirty="0"/>
              <a:t>(…  ) AS value#112]</a:t>
            </a:r>
          </a:p>
          <a:p>
            <a:r>
              <a:rPr lang="fr-FR" dirty="0"/>
              <a:t>+- </a:t>
            </a:r>
            <a:r>
              <a:rPr lang="fr-FR" dirty="0" err="1"/>
              <a:t>MapPartitions</a:t>
            </a:r>
            <a:r>
              <a:rPr lang="fr-FR" dirty="0"/>
              <a:t> </a:t>
            </a:r>
            <a:r>
              <a:rPr lang="fr-FR" dirty="0" err="1"/>
              <a:t>org.apache.spark.sql.Dataset</a:t>
            </a:r>
            <a:r>
              <a:rPr lang="fr-FR" dirty="0"/>
              <a:t>$$Lambda$3735/14922651@18e4389, obj#111: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+- </a:t>
            </a:r>
            <a:r>
              <a:rPr lang="fr-FR" dirty="0" err="1"/>
              <a:t>DeserializeToObject</a:t>
            </a:r>
            <a:r>
              <a:rPr lang="fr-FR" dirty="0"/>
              <a:t> value#12.toString, obj#110: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   </a:t>
            </a:r>
            <a:r>
              <a:rPr lang="fr-FR" b="1" dirty="0"/>
              <a:t>+- Exchange </a:t>
            </a:r>
            <a:r>
              <a:rPr lang="fr-FR" b="1" dirty="0" err="1"/>
              <a:t>RoundRobinPartitioning</a:t>
            </a:r>
            <a:r>
              <a:rPr lang="fr-FR" b="1" dirty="0"/>
              <a:t>(3), REPARTITION_WITH_NUM, [id=#235]</a:t>
            </a:r>
          </a:p>
          <a:p>
            <a:r>
              <a:rPr lang="fr-FR" dirty="0"/>
              <a:t>         +- </a:t>
            </a:r>
            <a:r>
              <a:rPr lang="fr-FR" dirty="0" err="1"/>
              <a:t>FileScan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[value#12] </a:t>
            </a:r>
            <a:r>
              <a:rPr lang="fr-FR" dirty="0" err="1"/>
              <a:t>Batched</a:t>
            </a:r>
            <a:r>
              <a:rPr lang="fr-FR" dirty="0"/>
              <a:t>: false, </a:t>
            </a:r>
            <a:r>
              <a:rPr lang="fr-FR" dirty="0" err="1"/>
              <a:t>DataFilters</a:t>
            </a:r>
            <a:r>
              <a:rPr lang="fr-FR" dirty="0"/>
              <a:t>: [], Format: </a:t>
            </a:r>
            <a:r>
              <a:rPr lang="fr-FR" dirty="0" err="1"/>
              <a:t>Text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          Location: </a:t>
            </a:r>
            <a:r>
              <a:rPr lang="fr-FR" dirty="0" err="1"/>
              <a:t>InMemoryFileIndex</a:t>
            </a:r>
            <a:r>
              <a:rPr lang="fr-FR" dirty="0"/>
              <a:t>[file:/c:/data/loremIpsum.txt], </a:t>
            </a:r>
            <a:r>
              <a:rPr lang="fr-FR" dirty="0" err="1"/>
              <a:t>PartitionFilters</a:t>
            </a:r>
            <a:r>
              <a:rPr lang="fr-FR" dirty="0"/>
              <a:t>: [], </a:t>
            </a:r>
            <a:r>
              <a:rPr lang="fr-FR" dirty="0" err="1"/>
              <a:t>PushedFilters</a:t>
            </a:r>
            <a:r>
              <a:rPr lang="fr-FR" dirty="0"/>
              <a:t>: [], </a:t>
            </a:r>
            <a:r>
              <a:rPr lang="fr-FR" dirty="0" err="1"/>
              <a:t>ReadSchema</a:t>
            </a:r>
            <a:r>
              <a:rPr lang="fr-FR" dirty="0"/>
              <a:t>: </a:t>
            </a:r>
            <a:r>
              <a:rPr lang="fr-FR" dirty="0" err="1"/>
              <a:t>struct</a:t>
            </a:r>
            <a:r>
              <a:rPr lang="fr-FR" dirty="0"/>
              <a:t>&lt;</a:t>
            </a:r>
            <a:r>
              <a:rPr lang="fr-FR" dirty="0" err="1"/>
              <a:t>value:string</a:t>
            </a:r>
            <a:r>
              <a:rPr lang="fr-FR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2BF98-62CC-4EAD-B601-643B7C04283E}"/>
              </a:ext>
            </a:extLst>
          </p:cNvPr>
          <p:cNvSpPr txBox="1"/>
          <p:nvPr/>
        </p:nvSpPr>
        <p:spPr>
          <a:xfrm>
            <a:off x="177800" y="1690688"/>
            <a:ext cx="129848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loremIpsum.flatMap</a:t>
            </a:r>
            <a:r>
              <a:rPr lang="fr-FR" dirty="0"/>
              <a:t>(line =&gt; </a:t>
            </a:r>
            <a:r>
              <a:rPr lang="fr-FR" dirty="0" err="1"/>
              <a:t>line.replaceAll</a:t>
            </a:r>
            <a:r>
              <a:rPr lang="fr-FR" dirty="0"/>
              <a:t>("[,;.:!?]", " ").</a:t>
            </a:r>
            <a:r>
              <a:rPr lang="fr-FR" dirty="0" err="1"/>
              <a:t>replaceAll</a:t>
            </a:r>
            <a:r>
              <a:rPr lang="fr-FR" dirty="0"/>
              <a:t>("  ", " ").split(" ")).</a:t>
            </a:r>
            <a:r>
              <a:rPr lang="fr-FR" b="1" dirty="0" err="1"/>
              <a:t>explain</a:t>
            </a:r>
            <a:endParaRPr lang="fr-FR" b="1" dirty="0"/>
          </a:p>
          <a:p>
            <a:r>
              <a:rPr lang="fr-FR" dirty="0"/>
              <a:t>== Physical Plan ==</a:t>
            </a:r>
          </a:p>
          <a:p>
            <a:r>
              <a:rPr lang="fr-FR" dirty="0"/>
              <a:t>*(1) </a:t>
            </a:r>
            <a:r>
              <a:rPr lang="fr-FR" dirty="0" err="1"/>
              <a:t>SerializeFromObject</a:t>
            </a:r>
            <a:r>
              <a:rPr lang="fr-FR" dirty="0"/>
              <a:t> […  AS value#116]</a:t>
            </a:r>
          </a:p>
          <a:p>
            <a:r>
              <a:rPr lang="fr-FR" dirty="0"/>
              <a:t>+- </a:t>
            </a:r>
            <a:r>
              <a:rPr lang="fr-FR" dirty="0" err="1"/>
              <a:t>MapPartitions</a:t>
            </a:r>
            <a:r>
              <a:rPr lang="fr-FR" dirty="0"/>
              <a:t> </a:t>
            </a:r>
            <a:r>
              <a:rPr lang="fr-FR" dirty="0" err="1"/>
              <a:t>org.apache.spark.sql.Dataset</a:t>
            </a:r>
            <a:r>
              <a:rPr lang="fr-FR" dirty="0"/>
              <a:t>$$Lambda$3735/14922651@1f3e32c, obj#115: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+- </a:t>
            </a:r>
            <a:r>
              <a:rPr lang="fr-FR" dirty="0" err="1"/>
              <a:t>DeserializeToObject</a:t>
            </a:r>
            <a:r>
              <a:rPr lang="fr-FR" dirty="0"/>
              <a:t> value#12.toString, obj#114: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   +- </a:t>
            </a:r>
            <a:r>
              <a:rPr lang="fr-FR" dirty="0" err="1"/>
              <a:t>FileScan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[value#12] </a:t>
            </a:r>
            <a:r>
              <a:rPr lang="fr-FR" dirty="0" err="1"/>
              <a:t>Batched</a:t>
            </a:r>
            <a:r>
              <a:rPr lang="fr-FR" dirty="0"/>
              <a:t>: false, </a:t>
            </a:r>
            <a:r>
              <a:rPr lang="fr-FR" dirty="0" err="1"/>
              <a:t>DataFilters</a:t>
            </a:r>
            <a:r>
              <a:rPr lang="fr-FR" dirty="0"/>
              <a:t>: [], Format: </a:t>
            </a:r>
            <a:r>
              <a:rPr lang="fr-FR" dirty="0" err="1"/>
              <a:t>Text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        Location: </a:t>
            </a:r>
            <a:r>
              <a:rPr lang="fr-FR" dirty="0" err="1"/>
              <a:t>InMemoryFileIndex</a:t>
            </a:r>
            <a:r>
              <a:rPr lang="fr-FR" dirty="0"/>
              <a:t>[file:/c:/data/loremIpsum.txt], </a:t>
            </a:r>
            <a:r>
              <a:rPr lang="fr-FR" dirty="0" err="1"/>
              <a:t>PartitionFilters</a:t>
            </a:r>
            <a:r>
              <a:rPr lang="fr-FR" dirty="0"/>
              <a:t>: [], </a:t>
            </a:r>
            <a:r>
              <a:rPr lang="fr-FR" dirty="0" err="1"/>
              <a:t>PushedFilters</a:t>
            </a:r>
            <a:r>
              <a:rPr lang="fr-FR" dirty="0"/>
              <a:t>: [], </a:t>
            </a:r>
            <a:r>
              <a:rPr lang="fr-FR" dirty="0" err="1"/>
              <a:t>ReadSchema</a:t>
            </a:r>
            <a:r>
              <a:rPr lang="fr-FR" dirty="0"/>
              <a:t>: </a:t>
            </a:r>
            <a:r>
              <a:rPr lang="fr-FR" dirty="0" err="1"/>
              <a:t>struct</a:t>
            </a:r>
            <a:r>
              <a:rPr lang="fr-FR" dirty="0"/>
              <a:t>&lt;</a:t>
            </a:r>
            <a:r>
              <a:rPr lang="fr-FR" dirty="0" err="1"/>
              <a:t>value:string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25851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40A4-B582-49ED-9F5A-E899E8BC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Confusing</a:t>
            </a:r>
            <a:r>
              <a:rPr lang="fr-FR" dirty="0"/>
              <a:t> Questions at first </a:t>
            </a:r>
            <a:r>
              <a:rPr lang="fr-FR" dirty="0" err="1"/>
              <a:t>Glance</a:t>
            </a:r>
            <a:r>
              <a:rPr lang="fr-FR" dirty="0"/>
              <a:t>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7D3E5-97DA-49A5-9CDA-04AD45D40189}"/>
              </a:ext>
            </a:extLst>
          </p:cNvPr>
          <p:cNvSpPr txBox="1"/>
          <p:nvPr/>
        </p:nvSpPr>
        <p:spPr>
          <a:xfrm>
            <a:off x="0" y="1442720"/>
            <a:ext cx="123981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1/ RDD  vs  </a:t>
            </a:r>
            <a:r>
              <a:rPr lang="fr-FR" sz="2800" dirty="0" err="1"/>
              <a:t>DataSet</a:t>
            </a:r>
            <a:r>
              <a:rPr lang="fr-FR" sz="2800" dirty="0"/>
              <a:t>  vs </a:t>
            </a:r>
            <a:r>
              <a:rPr lang="fr-FR" sz="2800" dirty="0" err="1"/>
              <a:t>DataFrame</a:t>
            </a:r>
            <a:r>
              <a:rPr lang="fr-FR" sz="2800" dirty="0"/>
              <a:t> ?</a:t>
            </a:r>
          </a:p>
          <a:p>
            <a:r>
              <a:rPr lang="fr-FR" sz="2800" dirty="0"/>
              <a:t>2/ </a:t>
            </a:r>
            <a:r>
              <a:rPr lang="fr-FR" sz="2800" dirty="0" err="1"/>
              <a:t>meaning</a:t>
            </a:r>
            <a:r>
              <a:rPr lang="fr-FR" sz="2800" dirty="0"/>
              <a:t> of </a:t>
            </a:r>
            <a:r>
              <a:rPr lang="fr-FR" sz="2800" dirty="0" err="1"/>
              <a:t>Sql</a:t>
            </a:r>
            <a:r>
              <a:rPr lang="fr-FR" sz="2800" dirty="0"/>
              <a:t> / Job / </a:t>
            </a:r>
            <a:r>
              <a:rPr lang="fr-FR" sz="2800" dirty="0" err="1"/>
              <a:t>Task</a:t>
            </a:r>
            <a:r>
              <a:rPr lang="fr-FR" sz="2800" dirty="0"/>
              <a:t> / </a:t>
            </a:r>
            <a:r>
              <a:rPr lang="fr-FR" sz="2800" dirty="0" err="1"/>
              <a:t>Staging</a:t>
            </a:r>
            <a:r>
              <a:rPr lang="fr-FR" sz="2800" dirty="0"/>
              <a:t> / Action ? </a:t>
            </a:r>
          </a:p>
          <a:p>
            <a:r>
              <a:rPr lang="fr-FR" sz="2800" dirty="0"/>
              <a:t>3/ Driver  vs  </a:t>
            </a:r>
            <a:r>
              <a:rPr lang="fr-FR" sz="2800" dirty="0" err="1"/>
              <a:t>Executor</a:t>
            </a:r>
            <a:r>
              <a:rPr lang="fr-FR" sz="2800" dirty="0"/>
              <a:t> … </a:t>
            </a:r>
            <a:r>
              <a:rPr lang="fr-FR" sz="2800" dirty="0" err="1"/>
              <a:t>where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executed</a:t>
            </a:r>
            <a:r>
              <a:rPr lang="fr-FR" sz="2800" dirty="0"/>
              <a:t> </a:t>
            </a:r>
            <a:r>
              <a:rPr lang="fr-FR" sz="2800" dirty="0" err="1"/>
              <a:t>my</a:t>
            </a:r>
            <a:r>
              <a:rPr lang="fr-FR" sz="2800" dirty="0"/>
              <a:t> code ?</a:t>
            </a:r>
          </a:p>
          <a:p>
            <a:r>
              <a:rPr lang="fr-FR" sz="2800" dirty="0"/>
              <a:t>4/ Batch and Streaming api ?</a:t>
            </a:r>
          </a:p>
          <a:p>
            <a:r>
              <a:rPr lang="fr-FR" sz="2800" dirty="0"/>
              <a:t>5/ SQL or Code ? </a:t>
            </a:r>
            <a:r>
              <a:rPr lang="fr-FR" sz="2800" dirty="0" err="1"/>
              <a:t>Functional</a:t>
            </a:r>
            <a:r>
              <a:rPr lang="fr-FR" sz="2800" dirty="0"/>
              <a:t> API in  java-scala-python ? </a:t>
            </a:r>
          </a:p>
          <a:p>
            <a:r>
              <a:rPr lang="fr-FR" sz="2800" dirty="0"/>
              <a:t>6/ Spark-</a:t>
            </a:r>
            <a:r>
              <a:rPr lang="fr-FR" sz="2800" dirty="0" err="1"/>
              <a:t>shell</a:t>
            </a:r>
            <a:r>
              <a:rPr lang="fr-FR" sz="2800" dirty="0"/>
              <a:t> / </a:t>
            </a:r>
            <a:r>
              <a:rPr lang="fr-FR" sz="2800" dirty="0" err="1"/>
              <a:t>spark-sql</a:t>
            </a:r>
            <a:r>
              <a:rPr lang="fr-FR" sz="2800" dirty="0"/>
              <a:t> / </a:t>
            </a:r>
            <a:r>
              <a:rPr lang="fr-FR" sz="2800" dirty="0" err="1"/>
              <a:t>spark-submit</a:t>
            </a:r>
            <a:r>
              <a:rPr lang="fr-FR" sz="2800" dirty="0"/>
              <a:t> / </a:t>
            </a:r>
            <a:r>
              <a:rPr lang="fr-FR" sz="2800" dirty="0" err="1"/>
              <a:t>spark-thrift</a:t>
            </a:r>
            <a:r>
              <a:rPr lang="fr-FR" sz="2800" dirty="0"/>
              <a:t> server / </a:t>
            </a:r>
            <a:r>
              <a:rPr lang="fr-FR" sz="2800" dirty="0" err="1"/>
              <a:t>spark-history</a:t>
            </a:r>
            <a:r>
              <a:rPr lang="fr-FR" sz="2800" dirty="0"/>
              <a:t> server ?</a:t>
            </a:r>
          </a:p>
          <a:p>
            <a:r>
              <a:rPr lang="fr-FR" sz="2800" dirty="0"/>
              <a:t>7/ Master = </a:t>
            </a:r>
            <a:r>
              <a:rPr lang="fr-FR" sz="2800" dirty="0" err="1"/>
              <a:t>yarn</a:t>
            </a:r>
            <a:r>
              <a:rPr lang="fr-FR" sz="2800" dirty="0"/>
              <a:t>/</a:t>
            </a:r>
            <a:r>
              <a:rPr lang="fr-FR" sz="2800" dirty="0" err="1"/>
              <a:t>standone</a:t>
            </a:r>
            <a:r>
              <a:rPr lang="fr-FR" sz="2800" dirty="0"/>
              <a:t>/k8s  + mode =  Client vs Cluster vs … </a:t>
            </a:r>
          </a:p>
          <a:p>
            <a:r>
              <a:rPr lang="fr-FR" sz="2800" dirty="0"/>
              <a:t>8/ use Spark-</a:t>
            </a:r>
            <a:r>
              <a:rPr lang="fr-FR" sz="2800" dirty="0" err="1"/>
              <a:t>ui</a:t>
            </a:r>
            <a:r>
              <a:rPr lang="fr-FR" sz="2800" dirty="0"/>
              <a:t> / Console / logs?</a:t>
            </a:r>
          </a:p>
          <a:p>
            <a:r>
              <a:rPr lang="fr-FR" sz="2800" dirty="0"/>
              <a:t>9/ Performance diagnostic? </a:t>
            </a:r>
          </a:p>
          <a:p>
            <a:r>
              <a:rPr lang="fr-FR" sz="2800" dirty="0"/>
              <a:t>     DAG ? </a:t>
            </a:r>
            <a:r>
              <a:rPr lang="fr-FR" sz="2800" dirty="0" err="1"/>
              <a:t>Metrics</a:t>
            </a:r>
            <a:r>
              <a:rPr lang="fr-FR" sz="2800" dirty="0"/>
              <a:t> ? </a:t>
            </a:r>
            <a:r>
              <a:rPr lang="fr-FR" sz="2800" dirty="0" err="1"/>
              <a:t>Shuffle</a:t>
            </a:r>
            <a:r>
              <a:rPr lang="fr-FR" sz="2800" dirty="0"/>
              <a:t> ? </a:t>
            </a:r>
            <a:r>
              <a:rPr lang="fr-FR" sz="2800" dirty="0" err="1"/>
              <a:t>SpillToDisk</a:t>
            </a:r>
            <a:r>
              <a:rPr lang="fr-FR" sz="2800" dirty="0"/>
              <a:t> ? </a:t>
            </a:r>
            <a:r>
              <a:rPr lang="fr-FR" sz="2800" dirty="0" err="1"/>
              <a:t>ScrewedPartition</a:t>
            </a:r>
            <a:r>
              <a:rPr lang="fr-FR" sz="2800" dirty="0"/>
              <a:t>?</a:t>
            </a:r>
          </a:p>
          <a:p>
            <a:r>
              <a:rPr lang="fr-FR" sz="2800" dirty="0"/>
              <a:t>10/ </a:t>
            </a:r>
            <a:r>
              <a:rPr lang="fr-FR" sz="2800" dirty="0" err="1"/>
              <a:t>Optimize</a:t>
            </a:r>
            <a:r>
              <a:rPr lang="fr-FR" sz="2800" dirty="0"/>
              <a:t> or </a:t>
            </a:r>
            <a:r>
              <a:rPr lang="fr-FR" sz="2800" dirty="0" err="1"/>
              <a:t>add</a:t>
            </a:r>
            <a:r>
              <a:rPr lang="fr-FR" sz="2800" dirty="0"/>
              <a:t> more </a:t>
            </a:r>
            <a:r>
              <a:rPr lang="fr-FR" sz="2800" dirty="0" err="1"/>
              <a:t>resources</a:t>
            </a:r>
            <a:r>
              <a:rPr lang="fr-FR" sz="28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67299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651B-8E94-42A6-95DF-4C896A60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Lets</a:t>
            </a:r>
            <a:r>
              <a:rPr lang="fr-FR" dirty="0"/>
              <a:t> Explore..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10AE8-2287-4BE5-B171-85DF7F3B16B0}"/>
              </a:ext>
            </a:extLst>
          </p:cNvPr>
          <p:cNvSpPr txBox="1"/>
          <p:nvPr/>
        </p:nvSpPr>
        <p:spPr>
          <a:xfrm>
            <a:off x="1813560" y="2270760"/>
            <a:ext cx="69646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What’s</a:t>
            </a:r>
            <a:r>
              <a:rPr lang="fr-FR" sz="2800" dirty="0"/>
              <a:t> visible </a:t>
            </a:r>
            <a:r>
              <a:rPr lang="fr-FR" sz="2800" dirty="0" err="1"/>
              <a:t>from</a:t>
            </a:r>
            <a:r>
              <a:rPr lang="fr-FR" sz="2800" dirty="0"/>
              <a:t> Spark-</a:t>
            </a:r>
            <a:r>
              <a:rPr lang="fr-FR" sz="2800" dirty="0" err="1"/>
              <a:t>ui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The concepts </a:t>
            </a:r>
            <a:r>
              <a:rPr lang="fr-FR" sz="2800" dirty="0" err="1"/>
              <a:t>behinds</a:t>
            </a:r>
            <a:r>
              <a:rPr lang="fr-FR" sz="2800" dirty="0"/>
              <a:t> RDD</a:t>
            </a:r>
          </a:p>
          <a:p>
            <a:endParaRPr lang="fr-FR" sz="2800" dirty="0"/>
          </a:p>
          <a:p>
            <a:r>
              <a:rPr lang="fr-FR" sz="2800" dirty="0"/>
              <a:t>The architecture of </a:t>
            </a:r>
            <a:r>
              <a:rPr lang="fr-FR" sz="2800" dirty="0" err="1"/>
              <a:t>deployment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How to program/package/</a:t>
            </a:r>
            <a:r>
              <a:rPr lang="fr-FR" sz="2800" dirty="0" err="1"/>
              <a:t>deploy</a:t>
            </a:r>
            <a:r>
              <a:rPr lang="fr-FR" sz="2800" dirty="0"/>
              <a:t> java code</a:t>
            </a:r>
          </a:p>
        </p:txBody>
      </p:sp>
    </p:spTree>
    <p:extLst>
      <p:ext uri="{BB962C8B-B14F-4D97-AF65-F5344CB8AC3E}">
        <p14:creationId xmlns:p14="http://schemas.microsoft.com/office/powerpoint/2010/main" val="3368112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E1D8-DF7E-4406-B298-A4AFFD7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F5D9B-8DAC-42C7-B9AB-ED9645EC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" y="1494410"/>
            <a:ext cx="6690360" cy="2175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7D5F9-4EA2-4CEE-B798-F52268A9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2055"/>
            <a:ext cx="12192000" cy="1127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232C2-1964-4148-8ECA-E6A2A260B966}"/>
              </a:ext>
            </a:extLst>
          </p:cNvPr>
          <p:cNvSpPr txBox="1"/>
          <p:nvPr/>
        </p:nvSpPr>
        <p:spPr>
          <a:xfrm>
            <a:off x="2037080" y="3901026"/>
            <a:ext cx="82000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http://localhost:4040</a:t>
            </a:r>
          </a:p>
        </p:txBody>
      </p:sp>
    </p:spTree>
    <p:extLst>
      <p:ext uri="{BB962C8B-B14F-4D97-AF65-F5344CB8AC3E}">
        <p14:creationId xmlns:p14="http://schemas.microsoft.com/office/powerpoint/2010/main" val="3173807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99CD-EA04-4B64-B0E2-EC026D81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spark-ui</a:t>
            </a:r>
            <a:r>
              <a:rPr lang="fr-FR" dirty="0"/>
              <a:t>  [1/6]: Jobs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C16A-5EF0-4A31-AA87-F1EE079A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1757602"/>
            <a:ext cx="9692640" cy="4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1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736A-6913-420C-B057-8D613C0E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[1/6]: Job </a:t>
            </a:r>
            <a:r>
              <a:rPr lang="fr-FR" dirty="0" err="1"/>
              <a:t>details</a:t>
            </a:r>
            <a:r>
              <a:rPr lang="fr-FR" dirty="0"/>
              <a:t>  DAG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BE66F-7468-41E7-9135-6BF6A68A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007700"/>
            <a:ext cx="8315960" cy="5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8A5-83F9-4D87-912F-02ECCFB8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-282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=&gt; </a:t>
            </a:r>
            <a:r>
              <a:rPr lang="fr-FR" dirty="0" err="1"/>
              <a:t>Unified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AF190-80A4-427C-95F9-68527B03B4E1}"/>
              </a:ext>
            </a:extLst>
          </p:cNvPr>
          <p:cNvSpPr txBox="1"/>
          <p:nvPr/>
        </p:nvSpPr>
        <p:spPr>
          <a:xfrm>
            <a:off x="297313" y="5793990"/>
            <a:ext cx="265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/>
              <a:t>Simple</a:t>
            </a:r>
            <a:r>
              <a:rPr lang="fr-FR" sz="2000" dirty="0"/>
              <a:t> » </a:t>
            </a:r>
            <a:r>
              <a:rPr lang="fr-FR" sz="2000" dirty="0" err="1"/>
              <a:t>ecosystem</a:t>
            </a:r>
            <a:endParaRPr lang="fr-FR" sz="2000" dirty="0"/>
          </a:p>
          <a:p>
            <a:r>
              <a:rPr lang="fr-FR" sz="2000" dirty="0"/>
              <a:t>( </a:t>
            </a:r>
            <a:r>
              <a:rPr lang="fr-FR" sz="2000" dirty="0" err="1"/>
              <a:t>verbose</a:t>
            </a:r>
            <a:r>
              <a:rPr lang="fr-FR" sz="2000" dirty="0"/>
              <a:t> </a:t>
            </a:r>
            <a:r>
              <a:rPr lang="fr-FR" sz="2000" dirty="0" err="1"/>
              <a:t>inneficient</a:t>
            </a:r>
            <a:r>
              <a:rPr lang="fr-FR" sz="2000" dirty="0"/>
              <a:t> &amp; </a:t>
            </a:r>
            <a:r>
              <a:rPr lang="fr-FR" sz="2000" dirty="0" err="1"/>
              <a:t>complex</a:t>
            </a:r>
            <a:r>
              <a:rPr lang="fr-FR" sz="2000" dirty="0"/>
              <a:t> java code)</a:t>
            </a:r>
          </a:p>
        </p:txBody>
      </p:sp>
      <p:pic>
        <p:nvPicPr>
          <p:cNvPr id="2050" name="Picture 2" descr="Le paradigme MapReduce | Le Data Scientist">
            <a:extLst>
              <a:ext uri="{FF2B5EF4-FFF2-40B4-BE49-F238E27FC236}">
                <a16:creationId xmlns:a16="http://schemas.microsoft.com/office/drawing/2014/main" id="{A82D5666-E08C-4211-8FD9-0B52A7CD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2450326"/>
            <a:ext cx="2327805" cy="7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676D9ED-0A6F-4BE9-AB8F-50C8FB6A785C}"/>
              </a:ext>
            </a:extLst>
          </p:cNvPr>
          <p:cNvSpPr/>
          <p:nvPr/>
        </p:nvSpPr>
        <p:spPr>
          <a:xfrm rot="19367819">
            <a:off x="3666066" y="1940698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Apache Hive — Wikipédia">
            <a:extLst>
              <a:ext uri="{FF2B5EF4-FFF2-40B4-BE49-F238E27FC236}">
                <a16:creationId xmlns:a16="http://schemas.microsoft.com/office/drawing/2014/main" id="{C1A34FAB-47AB-4ACB-A287-AE71A82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35" y="854626"/>
            <a:ext cx="734368" cy="6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g Data Services">
            <a:extLst>
              <a:ext uri="{FF2B5EF4-FFF2-40B4-BE49-F238E27FC236}">
                <a16:creationId xmlns:a16="http://schemas.microsoft.com/office/drawing/2014/main" id="{2D4EB75A-EEE8-4746-9CD8-5BA4355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19" y="1530884"/>
            <a:ext cx="1083733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F8088E-D773-44E6-B618-EE2D4710F660}"/>
              </a:ext>
            </a:extLst>
          </p:cNvPr>
          <p:cNvSpPr/>
          <p:nvPr/>
        </p:nvSpPr>
        <p:spPr>
          <a:xfrm rot="20130776">
            <a:off x="3654340" y="24197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Mahout: explorez vos données (en plus de les stocker) – Blog Zenika">
            <a:extLst>
              <a:ext uri="{FF2B5EF4-FFF2-40B4-BE49-F238E27FC236}">
                <a16:creationId xmlns:a16="http://schemas.microsoft.com/office/drawing/2014/main" id="{BC60BDFF-EBDE-4ADE-B6E2-CBF6A463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86" y="1592995"/>
            <a:ext cx="1510304" cy="5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4A99E7-2214-4DA1-9BA7-F1823657F05E}"/>
              </a:ext>
            </a:extLst>
          </p:cNvPr>
          <p:cNvSpPr/>
          <p:nvPr/>
        </p:nvSpPr>
        <p:spPr>
          <a:xfrm rot="363563">
            <a:off x="3727563" y="282263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0" name="Picture 12" descr="Apache Storm — Wikipédia">
            <a:extLst>
              <a:ext uri="{FF2B5EF4-FFF2-40B4-BE49-F238E27FC236}">
                <a16:creationId xmlns:a16="http://schemas.microsoft.com/office/drawing/2014/main" id="{F184CC7E-7CF5-49AB-A177-0EA24CA2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60" y="2408538"/>
            <a:ext cx="1706033" cy="5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7DFAA5-DA0F-4299-8709-D8048A515CC8}"/>
              </a:ext>
            </a:extLst>
          </p:cNvPr>
          <p:cNvSpPr/>
          <p:nvPr/>
        </p:nvSpPr>
        <p:spPr>
          <a:xfrm rot="2456694">
            <a:off x="3699019" y="3294281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Index of /docs/3.1.2-incubating/images">
            <a:extLst>
              <a:ext uri="{FF2B5EF4-FFF2-40B4-BE49-F238E27FC236}">
                <a16:creationId xmlns:a16="http://schemas.microsoft.com/office/drawing/2014/main" id="{5EB77B2B-2076-4045-AEF6-0915637E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18" y="4139902"/>
            <a:ext cx="1862813" cy="5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7D301-7702-405C-9DA2-D9D2C6885662}"/>
              </a:ext>
            </a:extLst>
          </p:cNvPr>
          <p:cNvSpPr/>
          <p:nvPr/>
        </p:nvSpPr>
        <p:spPr>
          <a:xfrm rot="3518807">
            <a:off x="3654339" y="38534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6" name="Picture 18" descr="Apache Tez – Welcome to Apache TEZ®">
            <a:extLst>
              <a:ext uri="{FF2B5EF4-FFF2-40B4-BE49-F238E27FC236}">
                <a16:creationId xmlns:a16="http://schemas.microsoft.com/office/drawing/2014/main" id="{5E50F5CD-87A7-498E-A0C5-D1FCFCC9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28" y="4018044"/>
            <a:ext cx="1439333" cy="7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C540CF-3594-4351-800D-1ABE564F9C91}"/>
              </a:ext>
            </a:extLst>
          </p:cNvPr>
          <p:cNvSpPr/>
          <p:nvPr/>
        </p:nvSpPr>
        <p:spPr>
          <a:xfrm rot="4121961">
            <a:off x="3649871" y="4433026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8" name="Picture 20" descr="Distributed Database - Apache Ignite">
            <a:extLst>
              <a:ext uri="{FF2B5EF4-FFF2-40B4-BE49-F238E27FC236}">
                <a16:creationId xmlns:a16="http://schemas.microsoft.com/office/drawing/2014/main" id="{2F10FF13-8E34-4CA0-BDA3-69C620C0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77" y="4709178"/>
            <a:ext cx="1510305" cy="6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39B3890-4F01-47D3-9C26-A566E62E989C}"/>
              </a:ext>
            </a:extLst>
          </p:cNvPr>
          <p:cNvSpPr/>
          <p:nvPr/>
        </p:nvSpPr>
        <p:spPr>
          <a:xfrm rot="17773493">
            <a:off x="3633170" y="143546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2" name="Picture 2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3FB2DBEE-04C2-458E-A346-E3F50511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9" y="3067282"/>
            <a:ext cx="1570567" cy="9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resto ODBC Driver | Presto JDBC Driver with SQL Connector | Simba -  Magnitude">
            <a:extLst>
              <a:ext uri="{FF2B5EF4-FFF2-40B4-BE49-F238E27FC236}">
                <a16:creationId xmlns:a16="http://schemas.microsoft.com/office/drawing/2014/main" id="{58298143-2793-466F-A94C-F59CAFFF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89" y="915270"/>
            <a:ext cx="124883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VirajeTech | World&amp;#39;s Best E-Learning Platform">
            <a:extLst>
              <a:ext uri="{FF2B5EF4-FFF2-40B4-BE49-F238E27FC236}">
                <a16:creationId xmlns:a16="http://schemas.microsoft.com/office/drawing/2014/main" id="{E6BFCD12-2393-4FD4-B744-4674D1A1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60" y="2369495"/>
            <a:ext cx="1068259" cy="9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ache NiFi">
            <a:extLst>
              <a:ext uri="{FF2B5EF4-FFF2-40B4-BE49-F238E27FC236}">
                <a16:creationId xmlns:a16="http://schemas.microsoft.com/office/drawing/2014/main" id="{E10BA113-04C1-425E-9501-6458DE1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76" y="3492153"/>
            <a:ext cx="1341611" cy="5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pache Drill — Wikipédia">
            <a:extLst>
              <a:ext uri="{FF2B5EF4-FFF2-40B4-BE49-F238E27FC236}">
                <a16:creationId xmlns:a16="http://schemas.microsoft.com/office/drawing/2014/main" id="{F8E3E96B-A4F1-47C1-B31A-C9F87BCA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59" y="4722587"/>
            <a:ext cx="1507067" cy="7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8665BAB-F172-4181-9DFD-6B6F0E41A356}"/>
              </a:ext>
            </a:extLst>
          </p:cNvPr>
          <p:cNvSpPr/>
          <p:nvPr/>
        </p:nvSpPr>
        <p:spPr>
          <a:xfrm rot="3236082">
            <a:off x="8801128" y="233032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2217F24-A3E7-4BE1-BA94-D7AF967E93BF}"/>
              </a:ext>
            </a:extLst>
          </p:cNvPr>
          <p:cNvSpPr/>
          <p:nvPr/>
        </p:nvSpPr>
        <p:spPr>
          <a:xfrm>
            <a:off x="8827129" y="296625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8210506-3F30-4861-A644-F945B8262A18}"/>
              </a:ext>
            </a:extLst>
          </p:cNvPr>
          <p:cNvSpPr/>
          <p:nvPr/>
        </p:nvSpPr>
        <p:spPr>
          <a:xfrm rot="18786171">
            <a:off x="8784982" y="3633949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63613-83EB-4424-9ED8-5442F542A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7318" y="5994607"/>
            <a:ext cx="3248554" cy="6350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90AB99-FE8D-44E6-92CD-88EEA8E9202B}"/>
              </a:ext>
            </a:extLst>
          </p:cNvPr>
          <p:cNvSpPr txBox="1"/>
          <p:nvPr/>
        </p:nvSpPr>
        <p:spPr>
          <a:xfrm>
            <a:off x="3394982" y="5700856"/>
            <a:ext cx="377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Bazard</a:t>
            </a:r>
            <a:r>
              <a:rPr lang="fr-FR" sz="2400" dirty="0"/>
              <a:t> » </a:t>
            </a:r>
            <a:r>
              <a:rPr lang="fr-FR" sz="2400" dirty="0" err="1"/>
              <a:t>ecosystem</a:t>
            </a:r>
            <a:endParaRPr lang="fr-FR" sz="2400" dirty="0"/>
          </a:p>
          <a:p>
            <a:r>
              <a:rPr lang="fr-FR" sz="2400" dirty="0"/>
              <a:t>(</a:t>
            </a:r>
            <a:r>
              <a:rPr lang="fr-FR" sz="2400" b="1" dirty="0" err="1"/>
              <a:t>Too</a:t>
            </a:r>
            <a:r>
              <a:rPr lang="fr-FR" sz="2400" b="1" dirty="0"/>
              <a:t> MANY TOO</a:t>
            </a:r>
            <a:br>
              <a:rPr lang="fr-FR" sz="2400" b="1" dirty="0"/>
            </a:br>
            <a:r>
              <a:rPr lang="fr-FR" sz="2400" dirty="0" err="1"/>
              <a:t>redundant</a:t>
            </a:r>
            <a:r>
              <a:rPr lang="fr-FR" sz="2400" dirty="0"/>
              <a:t>,  complexes)</a:t>
            </a:r>
          </a:p>
        </p:txBody>
      </p:sp>
      <p:pic>
        <p:nvPicPr>
          <p:cNvPr id="2084" name="Picture 36" descr="Partners - KEEP IN PACT">
            <a:extLst>
              <a:ext uri="{FF2B5EF4-FFF2-40B4-BE49-F238E27FC236}">
                <a16:creationId xmlns:a16="http://schemas.microsoft.com/office/drawing/2014/main" id="{6186D7C4-7458-4626-A34F-457DED0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02" y="1353395"/>
            <a:ext cx="2164615" cy="19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09702-2FEE-4FB2-84C3-1A5CFF6DB7A2}"/>
              </a:ext>
            </a:extLst>
          </p:cNvPr>
          <p:cNvSpPr txBox="1"/>
          <p:nvPr/>
        </p:nvSpPr>
        <p:spPr>
          <a:xfrm>
            <a:off x="9281283" y="5535062"/>
            <a:ext cx="288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Unified” ecosystem</a:t>
            </a:r>
          </a:p>
          <a:p>
            <a:r>
              <a:rPr lang="en-US" sz="2400" b="1" dirty="0"/>
              <a:t>Simple </a:t>
            </a:r>
          </a:p>
          <a:p>
            <a:r>
              <a:rPr lang="en-US" sz="2400" b="1" dirty="0"/>
              <a:t>+ extensible modules</a:t>
            </a:r>
            <a:endParaRPr lang="fr-FR" dirty="0"/>
          </a:p>
        </p:txBody>
      </p:sp>
      <p:pic>
        <p:nvPicPr>
          <p:cNvPr id="39" name="Picture 8" descr="Apache Spark — Wikipédia">
            <a:extLst>
              <a:ext uri="{FF2B5EF4-FFF2-40B4-BE49-F238E27FC236}">
                <a16:creationId xmlns:a16="http://schemas.microsoft.com/office/drawing/2014/main" id="{C639043C-9292-4E46-9608-AA5EB9D0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31" y="296625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D9D5-16E4-407F-90BF-1152D987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[1/6] </a:t>
            </a:r>
            <a:r>
              <a:rPr lang="fr-FR" dirty="0" err="1"/>
              <a:t>detail</a:t>
            </a:r>
            <a:r>
              <a:rPr lang="fr-FR" dirty="0"/>
              <a:t> Job  timeline + </a:t>
            </a:r>
            <a:r>
              <a:rPr lang="fr-FR" dirty="0" err="1"/>
              <a:t>statistics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8C168-F54C-402D-8F7C-08084C62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8" y="1488440"/>
            <a:ext cx="8109360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77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9D89-80D0-479B-9DBF-B436372D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[2/6]: </a:t>
            </a:r>
            <a:r>
              <a:rPr lang="fr-FR" dirty="0" err="1"/>
              <a:t>detail</a:t>
            </a:r>
            <a:r>
              <a:rPr lang="fr-FR" dirty="0"/>
              <a:t> Job &gt; Stage &gt; </a:t>
            </a:r>
            <a:r>
              <a:rPr lang="fr-FR" dirty="0" err="1"/>
              <a:t>Task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FA42-62F6-46CA-A1FD-0DA503F31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1640471"/>
            <a:ext cx="9377680" cy="48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3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0097-EB33-4D5B-91F3-F58C49C3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1325563"/>
          </a:xfrm>
        </p:spPr>
        <p:txBody>
          <a:bodyPr/>
          <a:lstStyle/>
          <a:p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[3/6] Storage  (cache, </a:t>
            </a:r>
            <a:r>
              <a:rPr lang="fr-FR" dirty="0" err="1"/>
              <a:t>persist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CB33A-A4CC-43A8-A013-2BB8D208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916"/>
            <a:ext cx="12192000" cy="37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A4B2-0784-4845-93FF-BE5B582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[4/6] </a:t>
            </a:r>
            <a:r>
              <a:rPr lang="fr-FR" dirty="0" err="1"/>
              <a:t>Environment</a:t>
            </a:r>
            <a:r>
              <a:rPr lang="fr-FR" dirty="0"/>
              <a:t>: </a:t>
            </a:r>
            <a:r>
              <a:rPr lang="fr-FR" dirty="0" err="1"/>
              <a:t>jvm+spark+hadoop</a:t>
            </a:r>
            <a:r>
              <a:rPr lang="fr-FR" dirty="0"/>
              <a:t>+..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8C77E-974B-4A86-9D5E-AA32638F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402072"/>
            <a:ext cx="10358120" cy="3772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DA08C-AFC5-443A-98B6-6C2182A7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24" y="2327309"/>
            <a:ext cx="5619726" cy="453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C9D6-198B-4ED6-8ACB-771CD9CB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[5/6]: </a:t>
            </a:r>
            <a:r>
              <a:rPr lang="fr-FR" dirty="0" err="1"/>
              <a:t>Executors</a:t>
            </a:r>
            <a:r>
              <a:rPr lang="fr-FR" dirty="0"/>
              <a:t> / 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857FE-FA17-474D-8C4B-EB76CE8F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2006588"/>
            <a:ext cx="11836400" cy="357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7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1420-1100-46D2-A2A7-9AEBD143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[6/6] 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86398-207B-4878-AA58-4644315B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261"/>
            <a:ext cx="12192000" cy="42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25A8-543C-4648-999B-4516E38C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75" y="51117"/>
            <a:ext cx="10515600" cy="93948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ui</a:t>
            </a:r>
            <a:r>
              <a:rPr lang="fr-FR" dirty="0"/>
              <a:t> [6/6] </a:t>
            </a:r>
            <a:r>
              <a:rPr lang="fr-FR" dirty="0" err="1"/>
              <a:t>Sql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for </a:t>
            </a:r>
            <a:r>
              <a:rPr lang="fr-FR" dirty="0" err="1"/>
              <a:t>query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7C9EB-2A85-4073-A678-AAF7CB39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0" y="810219"/>
            <a:ext cx="3770309" cy="5793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FA06D-0A64-4EED-BB69-2A0EDE20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21" y="1169957"/>
            <a:ext cx="3813559" cy="5640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3C194-2E60-4539-AF13-515896DAD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94" y="4643120"/>
            <a:ext cx="2758264" cy="22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67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1018-B540-4C6E-89C9-CC218C1A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21285"/>
            <a:ext cx="11318240" cy="1325563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Internal</a:t>
            </a:r>
            <a:r>
              <a:rPr lang="fr-FR" dirty="0"/>
              <a:t> Concepts… </a:t>
            </a:r>
            <a:br>
              <a:rPr lang="fr-FR" dirty="0"/>
            </a:br>
            <a:r>
              <a:rPr lang="fr-FR" dirty="0"/>
              <a:t>SQL, Job, Stage,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112EB4-9B4E-4B5F-9510-A88600DAD1AB}"/>
              </a:ext>
            </a:extLst>
          </p:cNvPr>
          <p:cNvSpPr/>
          <p:nvPr/>
        </p:nvSpPr>
        <p:spPr>
          <a:xfrm>
            <a:off x="942340" y="2054736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AE932-02DC-4182-BCBD-D277506A18BB}"/>
              </a:ext>
            </a:extLst>
          </p:cNvPr>
          <p:cNvSpPr txBox="1"/>
          <p:nvPr/>
        </p:nvSpPr>
        <p:spPr>
          <a:xfrm>
            <a:off x="1079500" y="2136770"/>
            <a:ext cx="91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B24ED-CCBE-4994-9B0E-CCDED0E3C37D}"/>
              </a:ext>
            </a:extLst>
          </p:cNvPr>
          <p:cNvSpPr/>
          <p:nvPr/>
        </p:nvSpPr>
        <p:spPr>
          <a:xfrm>
            <a:off x="995680" y="4185920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B5B1A-9405-465F-AE2A-E2D097EF1480}"/>
              </a:ext>
            </a:extLst>
          </p:cNvPr>
          <p:cNvSpPr txBox="1"/>
          <p:nvPr/>
        </p:nvSpPr>
        <p:spPr>
          <a:xfrm>
            <a:off x="1132840" y="4267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32133-19D7-4A2B-84ED-13AB8182DAC2}"/>
              </a:ext>
            </a:extLst>
          </p:cNvPr>
          <p:cNvSpPr/>
          <p:nvPr/>
        </p:nvSpPr>
        <p:spPr>
          <a:xfrm>
            <a:off x="3149600" y="4185920"/>
            <a:ext cx="168316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B4D12-A37E-4634-A560-2C3FB8D2D988}"/>
              </a:ext>
            </a:extLst>
          </p:cNvPr>
          <p:cNvSpPr txBox="1"/>
          <p:nvPr/>
        </p:nvSpPr>
        <p:spPr>
          <a:xfrm>
            <a:off x="3149600" y="4185920"/>
            <a:ext cx="161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</a:t>
            </a:r>
          </a:p>
          <a:p>
            <a:r>
              <a:rPr lang="fr-FR" dirty="0"/>
              <a:t>Transformation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434940-EE55-4BCA-A942-A93ECCC5CBAA}"/>
              </a:ext>
            </a:extLst>
          </p:cNvPr>
          <p:cNvCxnSpPr/>
          <p:nvPr/>
        </p:nvCxnSpPr>
        <p:spPr>
          <a:xfrm flipH="1">
            <a:off x="2260600" y="4683760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63F691-9F43-43CB-8D63-1D346AE6C88B}"/>
              </a:ext>
            </a:extLst>
          </p:cNvPr>
          <p:cNvSpPr txBox="1"/>
          <p:nvPr/>
        </p:nvSpPr>
        <p:spPr>
          <a:xfrm>
            <a:off x="2131060" y="4663422"/>
            <a:ext cx="1112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DE67C-843A-4522-A3B3-9848870E2CAC}"/>
              </a:ext>
            </a:extLst>
          </p:cNvPr>
          <p:cNvCxnSpPr/>
          <p:nvPr/>
        </p:nvCxnSpPr>
        <p:spPr>
          <a:xfrm flipH="1">
            <a:off x="2260600" y="4275571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AAB3AF-BDD2-45B0-9016-1C5B6C1313CC}"/>
              </a:ext>
            </a:extLst>
          </p:cNvPr>
          <p:cNvSpPr txBox="1"/>
          <p:nvPr/>
        </p:nvSpPr>
        <p:spPr>
          <a:xfrm>
            <a:off x="2179320" y="392443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 input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AD657F-899F-47A4-9F78-7E659AD611E2}"/>
              </a:ext>
            </a:extLst>
          </p:cNvPr>
          <p:cNvSpPr/>
          <p:nvPr/>
        </p:nvSpPr>
        <p:spPr>
          <a:xfrm>
            <a:off x="4297680" y="5367440"/>
            <a:ext cx="168316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2958D-AD8D-4F04-8693-2F187ABD385C}"/>
              </a:ext>
            </a:extLst>
          </p:cNvPr>
          <p:cNvSpPr txBox="1"/>
          <p:nvPr/>
        </p:nvSpPr>
        <p:spPr>
          <a:xfrm>
            <a:off x="4410280" y="5424491"/>
            <a:ext cx="138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RDD Action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A26FAD-1991-4781-AA71-50CFE01DA6A9}"/>
              </a:ext>
            </a:extLst>
          </p:cNvPr>
          <p:cNvCxnSpPr>
            <a:cxnSpLocks/>
          </p:cNvCxnSpPr>
          <p:nvPr/>
        </p:nvCxnSpPr>
        <p:spPr>
          <a:xfrm flipH="1" flipV="1">
            <a:off x="1854200" y="4998722"/>
            <a:ext cx="2372360" cy="66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0A188B-D64A-4DC7-AC9E-E2DCA0A29F0C}"/>
              </a:ext>
            </a:extLst>
          </p:cNvPr>
          <p:cNvSpPr txBox="1"/>
          <p:nvPr/>
        </p:nvSpPr>
        <p:spPr>
          <a:xfrm>
            <a:off x="1242850" y="517981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input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8CEEF7-F9A6-4E60-9B83-145C70D752DC}"/>
              </a:ext>
            </a:extLst>
          </p:cNvPr>
          <p:cNvCxnSpPr>
            <a:cxnSpLocks/>
          </p:cNvCxnSpPr>
          <p:nvPr/>
        </p:nvCxnSpPr>
        <p:spPr>
          <a:xfrm>
            <a:off x="1587500" y="3332270"/>
            <a:ext cx="0" cy="73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0EF57A6-4512-4E03-AD1A-17957ADFB9BE}"/>
              </a:ext>
            </a:extLst>
          </p:cNvPr>
          <p:cNvSpPr/>
          <p:nvPr/>
        </p:nvSpPr>
        <p:spPr>
          <a:xfrm>
            <a:off x="3215640" y="1981116"/>
            <a:ext cx="168316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F25288-BC24-4E10-A2D6-2E9D186BB03D}"/>
              </a:ext>
            </a:extLst>
          </p:cNvPr>
          <p:cNvSpPr txBox="1"/>
          <p:nvPr/>
        </p:nvSpPr>
        <p:spPr>
          <a:xfrm>
            <a:off x="3215640" y="1981116"/>
            <a:ext cx="161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</a:t>
            </a:r>
          </a:p>
          <a:p>
            <a:r>
              <a:rPr lang="fr-FR" dirty="0"/>
              <a:t>Transformation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F8F4D8-0E38-4DBA-8A26-338B1CD83305}"/>
              </a:ext>
            </a:extLst>
          </p:cNvPr>
          <p:cNvCxnSpPr/>
          <p:nvPr/>
        </p:nvCxnSpPr>
        <p:spPr>
          <a:xfrm flipH="1">
            <a:off x="2326640" y="2478956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4E5D7B-684D-4E6F-AC89-FD357FE20108}"/>
              </a:ext>
            </a:extLst>
          </p:cNvPr>
          <p:cNvSpPr txBox="1"/>
          <p:nvPr/>
        </p:nvSpPr>
        <p:spPr>
          <a:xfrm>
            <a:off x="2161540" y="2447872"/>
            <a:ext cx="1112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76780-00AC-451C-8111-9788190043FA}"/>
              </a:ext>
            </a:extLst>
          </p:cNvPr>
          <p:cNvCxnSpPr/>
          <p:nvPr/>
        </p:nvCxnSpPr>
        <p:spPr>
          <a:xfrm flipH="1">
            <a:off x="2326640" y="2070767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5019E3-FB3C-4722-B1BE-80E763B39C0E}"/>
              </a:ext>
            </a:extLst>
          </p:cNvPr>
          <p:cNvSpPr txBox="1"/>
          <p:nvPr/>
        </p:nvSpPr>
        <p:spPr>
          <a:xfrm>
            <a:off x="2179320" y="173438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 input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9A8F9F-D823-4E0C-AD59-8FD0032CF11D}"/>
              </a:ext>
            </a:extLst>
          </p:cNvPr>
          <p:cNvSpPr/>
          <p:nvPr/>
        </p:nvSpPr>
        <p:spPr>
          <a:xfrm>
            <a:off x="4363720" y="3162636"/>
            <a:ext cx="168316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CFD23-53E3-457D-B183-7B891FC1191B}"/>
              </a:ext>
            </a:extLst>
          </p:cNvPr>
          <p:cNvSpPr txBox="1"/>
          <p:nvPr/>
        </p:nvSpPr>
        <p:spPr>
          <a:xfrm>
            <a:off x="4476320" y="3219687"/>
            <a:ext cx="17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Action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B03DDA-CF67-416B-B7FA-D0E3AB9E1A13}"/>
              </a:ext>
            </a:extLst>
          </p:cNvPr>
          <p:cNvCxnSpPr>
            <a:cxnSpLocks/>
          </p:cNvCxnSpPr>
          <p:nvPr/>
        </p:nvCxnSpPr>
        <p:spPr>
          <a:xfrm flipH="1" flipV="1">
            <a:off x="1920240" y="2793918"/>
            <a:ext cx="2372360" cy="66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D7950B5-4B98-4D5E-B192-DF5BA8407DE6}"/>
              </a:ext>
            </a:extLst>
          </p:cNvPr>
          <p:cNvSpPr txBox="1"/>
          <p:nvPr/>
        </p:nvSpPr>
        <p:spPr>
          <a:xfrm>
            <a:off x="1770380" y="298691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input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44EE01-D930-4C27-BC56-0DAD247894DC}"/>
              </a:ext>
            </a:extLst>
          </p:cNvPr>
          <p:cNvSpPr/>
          <p:nvPr/>
        </p:nvSpPr>
        <p:spPr>
          <a:xfrm>
            <a:off x="6658015" y="2447872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9A74D7-0C6D-47D3-A23A-00916EFDE1DE}"/>
              </a:ext>
            </a:extLst>
          </p:cNvPr>
          <p:cNvSpPr txBox="1"/>
          <p:nvPr/>
        </p:nvSpPr>
        <p:spPr>
          <a:xfrm>
            <a:off x="6658015" y="2559022"/>
            <a:ext cx="122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LogicalPlan</a:t>
            </a:r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0F8B99-DC6E-4C19-A56B-9DEC93E13924}"/>
              </a:ext>
            </a:extLst>
          </p:cNvPr>
          <p:cNvSpPr/>
          <p:nvPr/>
        </p:nvSpPr>
        <p:spPr>
          <a:xfrm>
            <a:off x="6609611" y="4528400"/>
            <a:ext cx="140222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0D0367-632D-4E3D-A05A-0BEE2F7D7D6C}"/>
              </a:ext>
            </a:extLst>
          </p:cNvPr>
          <p:cNvSpPr txBox="1"/>
          <p:nvPr/>
        </p:nvSpPr>
        <p:spPr>
          <a:xfrm>
            <a:off x="6609611" y="4639550"/>
            <a:ext cx="132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PhysicalPlan</a:t>
            </a:r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FEAE52-60FD-49DF-8EE9-44B302F7DDE8}"/>
              </a:ext>
            </a:extLst>
          </p:cNvPr>
          <p:cNvSpPr/>
          <p:nvPr/>
        </p:nvSpPr>
        <p:spPr>
          <a:xfrm>
            <a:off x="9739559" y="2861619"/>
            <a:ext cx="694132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DF0F46-4CF1-4960-B20E-595C911BE74B}"/>
              </a:ext>
            </a:extLst>
          </p:cNvPr>
          <p:cNvSpPr txBox="1"/>
          <p:nvPr/>
        </p:nvSpPr>
        <p:spPr>
          <a:xfrm>
            <a:off x="9800519" y="297276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C64516-F99B-46FE-BA68-337412A2D287}"/>
              </a:ext>
            </a:extLst>
          </p:cNvPr>
          <p:cNvSpPr/>
          <p:nvPr/>
        </p:nvSpPr>
        <p:spPr>
          <a:xfrm>
            <a:off x="2326640" y="5865891"/>
            <a:ext cx="691024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C33911-53BC-4DAE-8E14-10E2E84CC303}"/>
              </a:ext>
            </a:extLst>
          </p:cNvPr>
          <p:cNvSpPr txBox="1"/>
          <p:nvPr/>
        </p:nvSpPr>
        <p:spPr>
          <a:xfrm>
            <a:off x="2326640" y="5977041"/>
            <a:ext cx="6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384D58-6B49-479D-A805-FC2075304184}"/>
              </a:ext>
            </a:extLst>
          </p:cNvPr>
          <p:cNvSpPr/>
          <p:nvPr/>
        </p:nvSpPr>
        <p:spPr>
          <a:xfrm>
            <a:off x="10433690" y="3673510"/>
            <a:ext cx="884777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A62EFD-E7E9-4FD5-903E-E937C0E79721}"/>
              </a:ext>
            </a:extLst>
          </p:cNvPr>
          <p:cNvSpPr txBox="1"/>
          <p:nvPr/>
        </p:nvSpPr>
        <p:spPr>
          <a:xfrm>
            <a:off x="10494651" y="3784660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B72E26-5E3D-409C-A576-B6BC9141668D}"/>
              </a:ext>
            </a:extLst>
          </p:cNvPr>
          <p:cNvSpPr/>
          <p:nvPr/>
        </p:nvSpPr>
        <p:spPr>
          <a:xfrm>
            <a:off x="9358130" y="5129851"/>
            <a:ext cx="884777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A96556-AE57-416F-B61A-E17793FCFF37}"/>
              </a:ext>
            </a:extLst>
          </p:cNvPr>
          <p:cNvSpPr txBox="1"/>
          <p:nvPr/>
        </p:nvSpPr>
        <p:spPr>
          <a:xfrm>
            <a:off x="9419091" y="5241001"/>
            <a:ext cx="58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5A4244-F373-486F-B152-11CA433AD564}"/>
              </a:ext>
            </a:extLst>
          </p:cNvPr>
          <p:cNvSpPr/>
          <p:nvPr/>
        </p:nvSpPr>
        <p:spPr>
          <a:xfrm>
            <a:off x="9007666" y="1591461"/>
            <a:ext cx="694132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578CF0-2065-4289-A718-A5BC284BDA4C}"/>
              </a:ext>
            </a:extLst>
          </p:cNvPr>
          <p:cNvSpPr txBox="1"/>
          <p:nvPr/>
        </p:nvSpPr>
        <p:spPr>
          <a:xfrm>
            <a:off x="9093590" y="170143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76DD44-AD83-40BE-86C4-BE4A892355C7}"/>
              </a:ext>
            </a:extLst>
          </p:cNvPr>
          <p:cNvCxnSpPr>
            <a:cxnSpLocks/>
          </p:cNvCxnSpPr>
          <p:nvPr/>
        </p:nvCxnSpPr>
        <p:spPr>
          <a:xfrm>
            <a:off x="9387840" y="2290715"/>
            <a:ext cx="249489" cy="452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106B60-09F8-4EA5-8B71-025B4AF11795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10055001" y="3589461"/>
            <a:ext cx="427808" cy="329570"/>
          </a:xfrm>
          <a:prstGeom prst="bentConnector2">
            <a:avLst/>
          </a:prstGeom>
          <a:ln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3F4F-28FB-439C-AA05-664F2D8E1FED}"/>
              </a:ext>
            </a:extLst>
          </p:cNvPr>
          <p:cNvCxnSpPr>
            <a:cxnSpLocks/>
          </p:cNvCxnSpPr>
          <p:nvPr/>
        </p:nvCxnSpPr>
        <p:spPr>
          <a:xfrm flipH="1">
            <a:off x="10060940" y="4395958"/>
            <a:ext cx="739140" cy="61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DA9D5EA-7FBA-46CE-9D80-4AB77A853882}"/>
              </a:ext>
            </a:extLst>
          </p:cNvPr>
          <p:cNvSpPr/>
          <p:nvPr/>
        </p:nvSpPr>
        <p:spPr>
          <a:xfrm>
            <a:off x="7606006" y="1739445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315B5E-3051-497C-9C06-FAC4AAD65E46}"/>
              </a:ext>
            </a:extLst>
          </p:cNvPr>
          <p:cNvSpPr txBox="1"/>
          <p:nvPr/>
        </p:nvSpPr>
        <p:spPr>
          <a:xfrm>
            <a:off x="7606006" y="1850595"/>
            <a:ext cx="9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Analyzer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D4B38A-9BB3-474F-AA51-9F95EC510F18}"/>
              </a:ext>
            </a:extLst>
          </p:cNvPr>
          <p:cNvSpPr/>
          <p:nvPr/>
        </p:nvSpPr>
        <p:spPr>
          <a:xfrm>
            <a:off x="7606006" y="3475204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6C8F6B-E299-48DC-8EAE-E3A8DCE544F8}"/>
              </a:ext>
            </a:extLst>
          </p:cNvPr>
          <p:cNvSpPr txBox="1"/>
          <p:nvPr/>
        </p:nvSpPr>
        <p:spPr>
          <a:xfrm>
            <a:off x="7606006" y="358635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Optimizer</a:t>
            </a:r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CFECD05-55BD-4C2B-8097-37DC4604F7A5}"/>
              </a:ext>
            </a:extLst>
          </p:cNvPr>
          <p:cNvSpPr/>
          <p:nvPr/>
        </p:nvSpPr>
        <p:spPr>
          <a:xfrm>
            <a:off x="7582924" y="5364482"/>
            <a:ext cx="118364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8132C6-05E8-43D8-B2BE-3F182D351760}"/>
              </a:ext>
            </a:extLst>
          </p:cNvPr>
          <p:cNvSpPr txBox="1"/>
          <p:nvPr/>
        </p:nvSpPr>
        <p:spPr>
          <a:xfrm>
            <a:off x="7582924" y="547563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7453B3BF-8525-4354-B7F0-13F165C051E1}"/>
              </a:ext>
            </a:extLst>
          </p:cNvPr>
          <p:cNvSpPr/>
          <p:nvPr/>
        </p:nvSpPr>
        <p:spPr>
          <a:xfrm rot="3663954">
            <a:off x="8480474" y="2048696"/>
            <a:ext cx="182340" cy="923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3DB19208-4259-4B8B-ABF6-276AECC5C045}"/>
              </a:ext>
            </a:extLst>
          </p:cNvPr>
          <p:cNvSpPr/>
          <p:nvPr/>
        </p:nvSpPr>
        <p:spPr>
          <a:xfrm>
            <a:off x="7305060" y="3359099"/>
            <a:ext cx="182340" cy="923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BBA4B523-50B4-456F-A214-85B922784C61}"/>
              </a:ext>
            </a:extLst>
          </p:cNvPr>
          <p:cNvSpPr/>
          <p:nvPr/>
        </p:nvSpPr>
        <p:spPr>
          <a:xfrm rot="16924185">
            <a:off x="8591712" y="4793933"/>
            <a:ext cx="182340" cy="923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64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413C-2457-430B-A33E-2CD99C72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Job-Stage-</a:t>
            </a:r>
            <a:r>
              <a:rPr lang="fr-FR" dirty="0" err="1"/>
              <a:t>Task</a:t>
            </a:r>
            <a:r>
              <a:rPr lang="fr-FR" dirty="0"/>
              <a:t>    in DAG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28C52-D5F8-4D48-80B2-E155747E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92" y="1981200"/>
            <a:ext cx="3235708" cy="35052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9F9C974A-F468-4147-BAD1-308DBE75B1A2}"/>
              </a:ext>
            </a:extLst>
          </p:cNvPr>
          <p:cNvSpPr/>
          <p:nvPr/>
        </p:nvSpPr>
        <p:spPr>
          <a:xfrm>
            <a:off x="3850640" y="2387600"/>
            <a:ext cx="304800" cy="2783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44E42-6E50-4FAB-BD3C-231A6BC60C50}"/>
              </a:ext>
            </a:extLst>
          </p:cNvPr>
          <p:cNvSpPr txBox="1"/>
          <p:nvPr/>
        </p:nvSpPr>
        <p:spPr>
          <a:xfrm>
            <a:off x="523240" y="2717800"/>
            <a:ext cx="3723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stage = </a:t>
            </a:r>
          </a:p>
          <a:p>
            <a:r>
              <a:rPr lang="fr-FR" dirty="0"/>
              <a:t>Successive </a:t>
            </a:r>
            <a:r>
              <a:rPr lang="fr-FR" b="1" dirty="0"/>
              <a:t>Narrow </a:t>
            </a:r>
            <a:r>
              <a:rPr lang="fr-FR" dirty="0"/>
              <a:t>transformations</a:t>
            </a:r>
          </a:p>
          <a:p>
            <a:endParaRPr lang="fr-FR" dirty="0"/>
          </a:p>
          <a:p>
            <a:r>
              <a:rPr lang="fr-FR" dirty="0" err="1"/>
              <a:t>Bytecode</a:t>
            </a:r>
            <a:r>
              <a:rPr lang="fr-FR" dirty="0"/>
              <a:t> </a:t>
            </a:r>
            <a:r>
              <a:rPr lang="fr-FR" dirty="0" err="1"/>
              <a:t>generated</a:t>
            </a:r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executed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Thread/Process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75B1227-9CDE-4AFC-922D-2795EF4D9EF3}"/>
              </a:ext>
            </a:extLst>
          </p:cNvPr>
          <p:cNvSpPr/>
          <p:nvPr/>
        </p:nvSpPr>
        <p:spPr>
          <a:xfrm rot="16200000">
            <a:off x="5711273" y="5459412"/>
            <a:ext cx="304800" cy="939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4060F-6B61-4716-BB13-0B803B13A314}"/>
              </a:ext>
            </a:extLst>
          </p:cNvPr>
          <p:cNvSpPr txBox="1"/>
          <p:nvPr/>
        </p:nvSpPr>
        <p:spPr>
          <a:xfrm>
            <a:off x="4328160" y="5842951"/>
            <a:ext cx="1065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</a:t>
            </a:r>
          </a:p>
          <a:p>
            <a:r>
              <a:rPr lang="fr-FR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000A1-F5BA-4C99-86E3-06812B66B703}"/>
              </a:ext>
            </a:extLst>
          </p:cNvPr>
          <p:cNvSpPr txBox="1"/>
          <p:nvPr/>
        </p:nvSpPr>
        <p:spPr>
          <a:xfrm>
            <a:off x="6333573" y="5435381"/>
            <a:ext cx="1065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</a:t>
            </a:r>
          </a:p>
          <a:p>
            <a:r>
              <a:rPr lang="fr-FR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2787B5-C05A-4B55-814D-F26105189ABF}"/>
              </a:ext>
            </a:extLst>
          </p:cNvPr>
          <p:cNvSpPr txBox="1"/>
          <p:nvPr/>
        </p:nvSpPr>
        <p:spPr>
          <a:xfrm>
            <a:off x="6004560" y="6348945"/>
            <a:ext cx="60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Wide</a:t>
            </a:r>
            <a:r>
              <a:rPr lang="fr-FR" dirty="0"/>
              <a:t> transformation  … </a:t>
            </a:r>
            <a:r>
              <a:rPr lang="fr-FR" dirty="0" err="1"/>
              <a:t>separation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successive </a:t>
            </a:r>
            <a:r>
              <a:rPr lang="fr-FR" b="1" dirty="0"/>
              <a:t>Stages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A06051F-7668-432A-9445-9E85E9C60FB7}"/>
              </a:ext>
            </a:extLst>
          </p:cNvPr>
          <p:cNvSpPr/>
          <p:nvPr/>
        </p:nvSpPr>
        <p:spPr>
          <a:xfrm rot="19192059">
            <a:off x="1699980" y="4614561"/>
            <a:ext cx="439932" cy="222371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701ECF-07FB-422A-A0EE-E6309F796CBE}"/>
              </a:ext>
            </a:extLst>
          </p:cNvPr>
          <p:cNvSpPr txBox="1"/>
          <p:nvPr/>
        </p:nvSpPr>
        <p:spPr>
          <a:xfrm>
            <a:off x="184577" y="5612565"/>
            <a:ext cx="2019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Job = </a:t>
            </a:r>
            <a:r>
              <a:rPr lang="fr-FR" dirty="0"/>
              <a:t> </a:t>
            </a:r>
          </a:p>
          <a:p>
            <a:r>
              <a:rPr lang="fr-FR" dirty="0"/>
              <a:t>Full DAG of Stages </a:t>
            </a:r>
          </a:p>
          <a:p>
            <a:r>
              <a:rPr lang="fr-FR" dirty="0"/>
              <a:t> + </a:t>
            </a:r>
            <a:r>
              <a:rPr lang="fr-FR" dirty="0" err="1"/>
              <a:t>tasks</a:t>
            </a:r>
            <a:r>
              <a:rPr lang="fr-FR" dirty="0"/>
              <a:t> (</a:t>
            </a:r>
            <a:r>
              <a:rPr lang="fr-FR" dirty="0" err="1"/>
              <a:t>retry</a:t>
            </a:r>
            <a:r>
              <a:rPr lang="fr-FR" dirty="0"/>
              <a:t>) </a:t>
            </a:r>
            <a:r>
              <a:rPr lang="fr-FR" dirty="0" err="1"/>
              <a:t>scheduling</a:t>
            </a:r>
            <a:endParaRPr lang="fr-FR" dirty="0"/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879B7D70-DDAA-4A84-9971-C243B93B7DBC}"/>
              </a:ext>
            </a:extLst>
          </p:cNvPr>
          <p:cNvSpPr/>
          <p:nvPr/>
        </p:nvSpPr>
        <p:spPr>
          <a:xfrm rot="1560988">
            <a:off x="7163053" y="2202934"/>
            <a:ext cx="1788160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8256270-D2DC-4105-BB7B-F04D55D81053}"/>
              </a:ext>
            </a:extLst>
          </p:cNvPr>
          <p:cNvSpPr/>
          <p:nvPr/>
        </p:nvSpPr>
        <p:spPr>
          <a:xfrm rot="20690115">
            <a:off x="5488312" y="1439983"/>
            <a:ext cx="2756135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818EC6D5-36C7-4B21-A5CB-33043BE2799A}"/>
              </a:ext>
            </a:extLst>
          </p:cNvPr>
          <p:cNvSpPr/>
          <p:nvPr/>
        </p:nvSpPr>
        <p:spPr>
          <a:xfrm rot="2955538">
            <a:off x="7187723" y="2560355"/>
            <a:ext cx="1788160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02C91-E1A6-45B1-9513-ECEF6707A276}"/>
              </a:ext>
            </a:extLst>
          </p:cNvPr>
          <p:cNvSpPr txBox="1"/>
          <p:nvPr/>
        </p:nvSpPr>
        <p:spPr>
          <a:xfrm>
            <a:off x="8823006" y="2622558"/>
            <a:ext cx="2481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1 for stage</a:t>
            </a:r>
          </a:p>
          <a:p>
            <a:r>
              <a:rPr lang="fr-FR" dirty="0"/>
              <a:t>…May fail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1ABB7-2C3E-41AA-B5E5-351DBDA5F539}"/>
              </a:ext>
            </a:extLst>
          </p:cNvPr>
          <p:cNvSpPr txBox="1"/>
          <p:nvPr/>
        </p:nvSpPr>
        <p:spPr>
          <a:xfrm>
            <a:off x="8393752" y="3536122"/>
            <a:ext cx="36733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retry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2 for stage… </a:t>
            </a:r>
          </a:p>
          <a:p>
            <a:endParaRPr lang="fr-FR" dirty="0"/>
          </a:p>
          <a:p>
            <a:r>
              <a:rPr lang="fr-FR" dirty="0" err="1"/>
              <a:t>retry</a:t>
            </a:r>
            <a:r>
              <a:rPr lang="fr-FR" dirty="0"/>
              <a:t> up to 4 times</a:t>
            </a:r>
          </a:p>
          <a:p>
            <a:endParaRPr lang="fr-FR" dirty="0"/>
          </a:p>
          <a:p>
            <a:r>
              <a:rPr lang="fr-FR" dirty="0"/>
              <a:t>Restart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 in-memory/</a:t>
            </a:r>
            <a:r>
              <a:rPr lang="fr-FR" dirty="0" err="1"/>
              <a:t>disk</a:t>
            </a:r>
            <a:r>
              <a:rPr lang="fr-FR" dirty="0"/>
              <a:t> </a:t>
            </a:r>
          </a:p>
          <a:p>
            <a:r>
              <a:rPr lang="fr-FR" dirty="0" err="1"/>
              <a:t>result</a:t>
            </a:r>
            <a:r>
              <a:rPr lang="fr-FR" dirty="0"/>
              <a:t> of </a:t>
            </a:r>
            <a:r>
              <a:rPr lang="fr-FR" dirty="0" err="1"/>
              <a:t>prev</a:t>
            </a:r>
            <a:r>
              <a:rPr lang="fr-FR" dirty="0"/>
              <a:t> stage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7BC1F-9725-499C-87E7-EC48F5B869B0}"/>
              </a:ext>
            </a:extLst>
          </p:cNvPr>
          <p:cNvSpPr txBox="1"/>
          <p:nvPr/>
        </p:nvSpPr>
        <p:spPr>
          <a:xfrm>
            <a:off x="8244768" y="1296484"/>
            <a:ext cx="151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Task</a:t>
            </a:r>
            <a:r>
              <a:rPr lang="fr-FR" dirty="0"/>
              <a:t> for stage</a:t>
            </a:r>
          </a:p>
        </p:txBody>
      </p:sp>
    </p:spTree>
    <p:extLst>
      <p:ext uri="{BB962C8B-B14F-4D97-AF65-F5344CB8AC3E}">
        <p14:creationId xmlns:p14="http://schemas.microsoft.com/office/powerpoint/2010/main" val="22893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C949-E8C9-496A-8015-CF2A4CEE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Word Count DAGS</a:t>
            </a:r>
            <a:br>
              <a:rPr lang="fr-FR" dirty="0"/>
            </a:br>
            <a:r>
              <a:rPr lang="fr-FR" dirty="0"/>
              <a:t>simple -vs- </a:t>
            </a:r>
            <a:r>
              <a:rPr lang="fr-FR" dirty="0" err="1"/>
              <a:t>repartition</a:t>
            </a:r>
            <a:r>
              <a:rPr lang="fr-FR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2591D-C900-4B94-B10C-7C0A91A7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1387668"/>
            <a:ext cx="3810024" cy="5460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BEE96-ECEA-4B89-85A2-EC31D779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387667"/>
            <a:ext cx="3479800" cy="54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9E80-3621-4765-A927-9F775185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= « </a:t>
            </a:r>
            <a:r>
              <a:rPr lang="fr-FR" b="1" dirty="0" err="1"/>
              <a:t>Unified</a:t>
            </a:r>
            <a:r>
              <a:rPr lang="fr-FR" dirty="0"/>
              <a:t> </a:t>
            </a:r>
            <a:r>
              <a:rPr lang="fr-FR" b="1" dirty="0"/>
              <a:t>Engine</a:t>
            </a:r>
            <a:r>
              <a:rPr lang="fr-FR" dirty="0"/>
              <a:t> »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E92-FA4C-437A-9887-E44CC154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7" y="1690688"/>
            <a:ext cx="9740705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0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CFDF-1F11-4278-8EC6-0346F86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181800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, RDD, DAG ..</a:t>
            </a:r>
          </a:p>
        </p:txBody>
      </p:sp>
    </p:spTree>
    <p:extLst>
      <p:ext uri="{BB962C8B-B14F-4D97-AF65-F5344CB8AC3E}">
        <p14:creationId xmlns:p14="http://schemas.microsoft.com/office/powerpoint/2010/main" val="4270514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5FB5-7816-46F6-81E6-D3AEFFE44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6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R.D.D.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3BEC7-F650-471D-8B31-01A1A546220D}"/>
              </a:ext>
            </a:extLst>
          </p:cNvPr>
          <p:cNvSpPr txBox="1"/>
          <p:nvPr/>
        </p:nvSpPr>
        <p:spPr>
          <a:xfrm>
            <a:off x="2443480" y="1609279"/>
            <a:ext cx="68237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Resilient</a:t>
            </a:r>
            <a:r>
              <a:rPr lang="fr-FR" sz="3200" dirty="0"/>
              <a:t> = can </a:t>
            </a:r>
            <a:r>
              <a:rPr lang="fr-FR" sz="3200" dirty="0" err="1"/>
              <a:t>resist</a:t>
            </a:r>
            <a:r>
              <a:rPr lang="fr-FR" sz="3200" dirty="0"/>
              <a:t> </a:t>
            </a:r>
            <a:r>
              <a:rPr lang="fr-FR" sz="3200" dirty="0" err="1"/>
              <a:t>failure</a:t>
            </a:r>
            <a:br>
              <a:rPr lang="fr-FR" sz="3200" dirty="0"/>
            </a:br>
            <a:r>
              <a:rPr lang="fr-FR" sz="3200" dirty="0"/>
              <a:t>          …. can </a:t>
            </a:r>
            <a:r>
              <a:rPr lang="fr-FR" sz="3200" dirty="0" err="1"/>
              <a:t>be</a:t>
            </a:r>
            <a:r>
              <a:rPr lang="fr-FR" sz="3200" dirty="0"/>
              <a:t> </a:t>
            </a:r>
            <a:r>
              <a:rPr lang="fr-FR" sz="3200" dirty="0" err="1"/>
              <a:t>recomputed</a:t>
            </a:r>
            <a:r>
              <a:rPr lang="fr-FR" sz="3200" dirty="0"/>
              <a:t> on </a:t>
            </a:r>
            <a:r>
              <a:rPr lang="fr-FR" sz="3200" dirty="0" err="1"/>
              <a:t>demand</a:t>
            </a:r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C9BD9-724D-4D1D-8C95-68EFBB345F26}"/>
              </a:ext>
            </a:extLst>
          </p:cNvPr>
          <p:cNvSpPr txBox="1"/>
          <p:nvPr/>
        </p:nvSpPr>
        <p:spPr>
          <a:xfrm>
            <a:off x="2443480" y="4263201"/>
            <a:ext cx="8552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Dataset</a:t>
            </a:r>
            <a:r>
              <a:rPr lang="fr-FR" sz="3200" dirty="0"/>
              <a:t> =  …    RDD </a:t>
            </a:r>
            <a:r>
              <a:rPr lang="fr-FR" sz="3200" dirty="0" err="1"/>
              <a:t>result</a:t>
            </a:r>
            <a:r>
              <a:rPr lang="fr-FR" sz="3200" dirty="0"/>
              <a:t> ends up to </a:t>
            </a:r>
            <a:r>
              <a:rPr lang="fr-FR" sz="3200" dirty="0" err="1"/>
              <a:t>be</a:t>
            </a:r>
            <a:r>
              <a:rPr lang="fr-FR" sz="3200" dirty="0"/>
              <a:t> a </a:t>
            </a:r>
          </a:p>
          <a:p>
            <a:r>
              <a:rPr lang="fr-FR" sz="3200" dirty="0"/>
              <a:t>                                </a:t>
            </a:r>
            <a:r>
              <a:rPr lang="fr-FR" sz="3200" dirty="0" err="1"/>
              <a:t>ImmutableList</a:t>
            </a:r>
            <a:r>
              <a:rPr lang="fr-FR" sz="3200" dirty="0"/>
              <a:t>&lt;</a:t>
            </a:r>
            <a:r>
              <a:rPr lang="fr-FR" sz="3200" dirty="0" err="1"/>
              <a:t>ImmutableData</a:t>
            </a:r>
            <a:r>
              <a:rPr lang="fr-FR" sz="3200" dirty="0"/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15811-D83F-4B77-B563-4964DE6958AA}"/>
              </a:ext>
            </a:extLst>
          </p:cNvPr>
          <p:cNvSpPr txBox="1"/>
          <p:nvPr/>
        </p:nvSpPr>
        <p:spPr>
          <a:xfrm>
            <a:off x="2499360" y="5177601"/>
            <a:ext cx="83305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                   …    </a:t>
            </a:r>
            <a:r>
              <a:rPr lang="fr-FR" sz="3200" dirty="0" err="1"/>
              <a:t>from</a:t>
            </a:r>
            <a:r>
              <a:rPr lang="fr-FR" sz="3200" dirty="0"/>
              <a:t> a </a:t>
            </a:r>
            <a:r>
              <a:rPr lang="fr-FR" sz="3200" dirty="0" err="1"/>
              <a:t>function</a:t>
            </a:r>
            <a:r>
              <a:rPr lang="fr-FR" sz="3200" dirty="0"/>
              <a:t> </a:t>
            </a:r>
            <a:r>
              <a:rPr lang="fr-FR" sz="3200" dirty="0" err="1"/>
              <a:t>definition</a:t>
            </a:r>
            <a:r>
              <a:rPr lang="fr-FR" sz="3200" dirty="0"/>
              <a:t> + inputs</a:t>
            </a:r>
            <a:br>
              <a:rPr lang="fr-FR" sz="3200" dirty="0"/>
            </a:br>
            <a:r>
              <a:rPr lang="fr-FR" sz="3200" dirty="0"/>
              <a:t>                           List&lt;Data&gt; </a:t>
            </a:r>
            <a:r>
              <a:rPr lang="fr-FR" sz="3200" dirty="0" err="1"/>
              <a:t>computeFunc</a:t>
            </a:r>
            <a:r>
              <a:rPr lang="fr-FR" sz="3200" dirty="0"/>
              <a:t>() { …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62A8-75A6-4042-8954-819DCDF37DA4}"/>
              </a:ext>
            </a:extLst>
          </p:cNvPr>
          <p:cNvSpPr txBox="1"/>
          <p:nvPr/>
        </p:nvSpPr>
        <p:spPr>
          <a:xfrm>
            <a:off x="2392680" y="3081932"/>
            <a:ext cx="9950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Distributed</a:t>
            </a:r>
            <a:r>
              <a:rPr lang="fr-FR" sz="3200" dirty="0"/>
              <a:t> =  split in partitions, </a:t>
            </a:r>
            <a:r>
              <a:rPr lang="fr-FR" sz="3200" dirty="0" err="1"/>
              <a:t>distributed</a:t>
            </a:r>
            <a:r>
              <a:rPr lang="fr-FR" sz="3200" dirty="0"/>
              <a:t> over </a:t>
            </a:r>
            <a:r>
              <a:rPr lang="fr-FR" sz="3200" dirty="0" err="1"/>
              <a:t>executors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03756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3B421B7-45C7-4D94-91B0-2C43AB172AC1}"/>
              </a:ext>
            </a:extLst>
          </p:cNvPr>
          <p:cNvSpPr/>
          <p:nvPr/>
        </p:nvSpPr>
        <p:spPr>
          <a:xfrm>
            <a:off x="7039505" y="3205988"/>
            <a:ext cx="995237" cy="56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0EC91-2F76-45A3-9876-31E58F32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03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Compose RDD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A5DE9-8C65-4B4D-B090-053C46A4975C}"/>
              </a:ext>
            </a:extLst>
          </p:cNvPr>
          <p:cNvSpPr/>
          <p:nvPr/>
        </p:nvSpPr>
        <p:spPr>
          <a:xfrm>
            <a:off x="1261691" y="5509735"/>
            <a:ext cx="1940560" cy="721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B02CB-DEEC-4E4A-A509-310B065C62BD}"/>
              </a:ext>
            </a:extLst>
          </p:cNvPr>
          <p:cNvSpPr/>
          <p:nvPr/>
        </p:nvSpPr>
        <p:spPr>
          <a:xfrm>
            <a:off x="928406" y="1965078"/>
            <a:ext cx="1069549" cy="646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EC390-5A78-4B50-AF7D-BA99A892E322}"/>
              </a:ext>
            </a:extLst>
          </p:cNvPr>
          <p:cNvSpPr txBox="1"/>
          <p:nvPr/>
        </p:nvSpPr>
        <p:spPr>
          <a:xfrm>
            <a:off x="936236" y="1965078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Rdd1 =f1()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E22EE-84EF-403B-B137-0ED0277EE5E0}"/>
              </a:ext>
            </a:extLst>
          </p:cNvPr>
          <p:cNvSpPr/>
          <p:nvPr/>
        </p:nvSpPr>
        <p:spPr>
          <a:xfrm>
            <a:off x="928406" y="2935358"/>
            <a:ext cx="1061719" cy="767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30A7D-52D9-47BB-B673-42C8275246E1}"/>
              </a:ext>
            </a:extLst>
          </p:cNvPr>
          <p:cNvSpPr/>
          <p:nvPr/>
        </p:nvSpPr>
        <p:spPr>
          <a:xfrm>
            <a:off x="936235" y="3990043"/>
            <a:ext cx="1061719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C9674-C426-40A1-BABF-B28D748EEC93}"/>
              </a:ext>
            </a:extLst>
          </p:cNvPr>
          <p:cNvSpPr txBox="1"/>
          <p:nvPr/>
        </p:nvSpPr>
        <p:spPr>
          <a:xfrm>
            <a:off x="936236" y="3036958"/>
            <a:ext cx="4641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Rdd3 = rdd1.join( rdd2 )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6D216-ADFB-40C3-9F72-A473A99496A2}"/>
              </a:ext>
            </a:extLst>
          </p:cNvPr>
          <p:cNvSpPr txBox="1"/>
          <p:nvPr/>
        </p:nvSpPr>
        <p:spPr>
          <a:xfrm>
            <a:off x="928406" y="4027558"/>
            <a:ext cx="32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Rdd4 = rdd2.f3()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D5208-4D49-4718-A26E-69E00DCBB255}"/>
              </a:ext>
            </a:extLst>
          </p:cNvPr>
          <p:cNvSpPr txBox="1"/>
          <p:nvPr/>
        </p:nvSpPr>
        <p:spPr>
          <a:xfrm>
            <a:off x="286331" y="5509735"/>
            <a:ext cx="284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rdd4 .action();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64F7FE48-1A27-436E-AA2F-386C13943572}"/>
              </a:ext>
            </a:extLst>
          </p:cNvPr>
          <p:cNvSpPr/>
          <p:nvPr/>
        </p:nvSpPr>
        <p:spPr>
          <a:xfrm>
            <a:off x="275836" y="2280038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E359F499-B455-4CF7-9097-F54F17327F60}"/>
              </a:ext>
            </a:extLst>
          </p:cNvPr>
          <p:cNvSpPr/>
          <p:nvPr/>
        </p:nvSpPr>
        <p:spPr>
          <a:xfrm>
            <a:off x="271801" y="3442430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F6491BC-D55E-48FC-8562-BF863D7E2436}"/>
              </a:ext>
            </a:extLst>
          </p:cNvPr>
          <p:cNvSpPr/>
          <p:nvPr/>
        </p:nvSpPr>
        <p:spPr>
          <a:xfrm>
            <a:off x="334091" y="4837331"/>
            <a:ext cx="340360" cy="597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1C630-5A7E-4102-A3E6-0C0A03AA439C}"/>
              </a:ext>
            </a:extLst>
          </p:cNvPr>
          <p:cNvSpPr/>
          <p:nvPr/>
        </p:nvSpPr>
        <p:spPr>
          <a:xfrm>
            <a:off x="3453166" y="1970686"/>
            <a:ext cx="1069549" cy="646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10A25-0BAB-4467-AFBB-BD3A61BDDD73}"/>
              </a:ext>
            </a:extLst>
          </p:cNvPr>
          <p:cNvSpPr txBox="1"/>
          <p:nvPr/>
        </p:nvSpPr>
        <p:spPr>
          <a:xfrm>
            <a:off x="3460996" y="1970686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Rdd2 =f2()</a:t>
            </a: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EBD6E7A9-C2A1-48FE-A368-C13B1E965AB3}"/>
              </a:ext>
            </a:extLst>
          </p:cNvPr>
          <p:cNvSpPr/>
          <p:nvPr/>
        </p:nvSpPr>
        <p:spPr>
          <a:xfrm>
            <a:off x="2938781" y="2323804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C66CEB-D6AD-4666-A81D-7889F7E05E8D}"/>
              </a:ext>
            </a:extLst>
          </p:cNvPr>
          <p:cNvSpPr txBox="1"/>
          <p:nvPr/>
        </p:nvSpPr>
        <p:spPr>
          <a:xfrm>
            <a:off x="3392631" y="5674945"/>
            <a:ext cx="294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Void</a:t>
            </a:r>
            <a:r>
              <a:rPr lang="fr-FR" dirty="0"/>
              <a:t>, or List&lt;</a:t>
            </a:r>
            <a:r>
              <a:rPr lang="fr-FR" dirty="0" err="1"/>
              <a:t>SomethingElse</a:t>
            </a:r>
            <a:r>
              <a:rPr lang="fr-FR" dirty="0"/>
              <a:t>&gt; </a:t>
            </a:r>
            <a:br>
              <a:rPr lang="fr-FR" dirty="0"/>
            </a:br>
            <a:r>
              <a:rPr lang="fr-FR" dirty="0"/>
              <a:t>… NO More RDD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E600F-2455-4385-BB24-FFDFC796FE4C}"/>
              </a:ext>
            </a:extLst>
          </p:cNvPr>
          <p:cNvSpPr txBox="1"/>
          <p:nvPr/>
        </p:nvSpPr>
        <p:spPr>
          <a:xfrm>
            <a:off x="6992645" y="3150068"/>
            <a:ext cx="1071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Creation</a:t>
            </a:r>
            <a:endParaRPr lang="fr-FR" sz="2000" dirty="0"/>
          </a:p>
          <a:p>
            <a:r>
              <a:rPr lang="fr-FR" sz="2000" dirty="0"/>
              <a:t> </a:t>
            </a:r>
            <a:r>
              <a:rPr lang="fr-FR" sz="2000" dirty="0" err="1"/>
              <a:t>Func</a:t>
            </a:r>
            <a:endParaRPr lang="fr-FR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4FC8EC-A279-480A-AD35-4106851A6F72}"/>
              </a:ext>
            </a:extLst>
          </p:cNvPr>
          <p:cNvSpPr txBox="1"/>
          <p:nvPr/>
        </p:nvSpPr>
        <p:spPr>
          <a:xfrm>
            <a:off x="6508782" y="3774802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Signature:</a:t>
            </a:r>
          </a:p>
          <a:p>
            <a:r>
              <a:rPr lang="fr-FR" sz="1800" dirty="0"/>
              <a:t>(</a:t>
            </a:r>
            <a:r>
              <a:rPr lang="fr-FR" sz="1800" dirty="0" err="1"/>
              <a:t>SparkSession</a:t>
            </a:r>
            <a:r>
              <a:rPr lang="fr-FR" sz="1800" dirty="0"/>
              <a:t>, …) -&gt; RDD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28B0C0-F834-41C8-9FFA-63762FE9E1F8}"/>
              </a:ext>
            </a:extLst>
          </p:cNvPr>
          <p:cNvSpPr/>
          <p:nvPr/>
        </p:nvSpPr>
        <p:spPr>
          <a:xfrm>
            <a:off x="8521316" y="3210611"/>
            <a:ext cx="1509486" cy="56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4BB852-8C27-4123-8032-12E90A40CB99}"/>
              </a:ext>
            </a:extLst>
          </p:cNvPr>
          <p:cNvSpPr txBox="1"/>
          <p:nvPr/>
        </p:nvSpPr>
        <p:spPr>
          <a:xfrm>
            <a:off x="8488300" y="3166371"/>
            <a:ext cx="164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Transformation</a:t>
            </a:r>
          </a:p>
          <a:p>
            <a:r>
              <a:rPr lang="fr-FR" dirty="0" err="1"/>
              <a:t>Func</a:t>
            </a:r>
            <a:endParaRPr lang="fr-F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90A5B4-ED1F-4792-8134-678E5F42CA96}"/>
              </a:ext>
            </a:extLst>
          </p:cNvPr>
          <p:cNvSpPr/>
          <p:nvPr/>
        </p:nvSpPr>
        <p:spPr>
          <a:xfrm>
            <a:off x="10509177" y="3187617"/>
            <a:ext cx="792537" cy="56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776BB-C837-4275-B6EF-AA00587DC706}"/>
              </a:ext>
            </a:extLst>
          </p:cNvPr>
          <p:cNvSpPr txBox="1"/>
          <p:nvPr/>
        </p:nvSpPr>
        <p:spPr>
          <a:xfrm>
            <a:off x="10507690" y="312847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</a:t>
            </a:r>
          </a:p>
          <a:p>
            <a:r>
              <a:rPr lang="fr-FR" dirty="0" err="1"/>
              <a:t>Func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C2D3B4-5C55-42CA-948E-B927EE8EA8EA}"/>
              </a:ext>
            </a:extLst>
          </p:cNvPr>
          <p:cNvSpPr txBox="1"/>
          <p:nvPr/>
        </p:nvSpPr>
        <p:spPr>
          <a:xfrm>
            <a:off x="8393191" y="4416078"/>
            <a:ext cx="171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(RDD, …) -&gt; RDD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CC0044-0893-4C94-BD9F-DDB5213CBBB5}"/>
              </a:ext>
            </a:extLst>
          </p:cNvPr>
          <p:cNvSpPr txBox="1"/>
          <p:nvPr/>
        </p:nvSpPr>
        <p:spPr>
          <a:xfrm>
            <a:off x="9481479" y="4777879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(RDD, …) -&gt; </a:t>
            </a:r>
            <a:r>
              <a:rPr lang="fr-FR" sz="1800" dirty="0" err="1"/>
              <a:t>other</a:t>
            </a:r>
            <a:endParaRPr lang="fr-FR" sz="1800" dirty="0"/>
          </a:p>
        </p:txBody>
      </p:sp>
      <p:sp>
        <p:nvSpPr>
          <p:cNvPr id="51" name="&quot;Not Allowed&quot; Symbol 50">
            <a:extLst>
              <a:ext uri="{FF2B5EF4-FFF2-40B4-BE49-F238E27FC236}">
                <a16:creationId xmlns:a16="http://schemas.microsoft.com/office/drawing/2014/main" id="{F1F74D4C-BDBE-4A70-B295-915DBE06C3D9}"/>
              </a:ext>
            </a:extLst>
          </p:cNvPr>
          <p:cNvSpPr/>
          <p:nvPr/>
        </p:nvSpPr>
        <p:spPr>
          <a:xfrm flipH="1">
            <a:off x="6445293" y="3370054"/>
            <a:ext cx="126978" cy="317796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E44F7C7-2213-445B-80DF-3F4F9F1D4F46}"/>
              </a:ext>
            </a:extLst>
          </p:cNvPr>
          <p:cNvSpPr/>
          <p:nvPr/>
        </p:nvSpPr>
        <p:spPr>
          <a:xfrm flipH="1">
            <a:off x="11741570" y="3284829"/>
            <a:ext cx="126978" cy="317796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1160F3C-A5BD-451D-B3C6-7A10742DCAC9}"/>
              </a:ext>
            </a:extLst>
          </p:cNvPr>
          <p:cNvSpPr/>
          <p:nvPr/>
        </p:nvSpPr>
        <p:spPr>
          <a:xfrm>
            <a:off x="8160422" y="3344757"/>
            <a:ext cx="267655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DA4A34B6-C72B-494D-B612-CF45B554A611}"/>
              </a:ext>
            </a:extLst>
          </p:cNvPr>
          <p:cNvSpPr/>
          <p:nvPr/>
        </p:nvSpPr>
        <p:spPr>
          <a:xfrm>
            <a:off x="10144066" y="3341624"/>
            <a:ext cx="267655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CCE6B906-856D-4108-9374-CEA3B3167A2F}"/>
              </a:ext>
            </a:extLst>
          </p:cNvPr>
          <p:cNvSpPr/>
          <p:nvPr/>
        </p:nvSpPr>
        <p:spPr>
          <a:xfrm>
            <a:off x="11423202" y="3319634"/>
            <a:ext cx="267655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C8A8A789-A4FD-41FC-BDFC-1101FA769A85}"/>
              </a:ext>
            </a:extLst>
          </p:cNvPr>
          <p:cNvSpPr/>
          <p:nvPr/>
        </p:nvSpPr>
        <p:spPr>
          <a:xfrm>
            <a:off x="6674592" y="3359231"/>
            <a:ext cx="267655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B7C792D5-EE14-4CFD-9226-0FC2D704D703}"/>
              </a:ext>
            </a:extLst>
          </p:cNvPr>
          <p:cNvSpPr/>
          <p:nvPr/>
        </p:nvSpPr>
        <p:spPr>
          <a:xfrm>
            <a:off x="8664856" y="2839882"/>
            <a:ext cx="369912" cy="31557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C8404238-2876-41A4-A486-69770161AFE1}"/>
              </a:ext>
            </a:extLst>
          </p:cNvPr>
          <p:cNvSpPr/>
          <p:nvPr/>
        </p:nvSpPr>
        <p:spPr>
          <a:xfrm>
            <a:off x="9045283" y="2834495"/>
            <a:ext cx="369912" cy="31557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Arrow: Curved Down 58">
            <a:extLst>
              <a:ext uri="{FF2B5EF4-FFF2-40B4-BE49-F238E27FC236}">
                <a16:creationId xmlns:a16="http://schemas.microsoft.com/office/drawing/2014/main" id="{D617816E-3AB9-4DFF-957C-5B1D8F469C5F}"/>
              </a:ext>
            </a:extLst>
          </p:cNvPr>
          <p:cNvSpPr/>
          <p:nvPr/>
        </p:nvSpPr>
        <p:spPr>
          <a:xfrm>
            <a:off x="9436903" y="2834495"/>
            <a:ext cx="369912" cy="31557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875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B1E7-3A44-4CDC-91C1-298EC458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RDD </a:t>
            </a:r>
            <a:r>
              <a:rPr lang="fr-FR" dirty="0" err="1"/>
              <a:t>Declarations</a:t>
            </a:r>
            <a:r>
              <a:rPr lang="fr-FR" dirty="0"/>
              <a:t> /  Expressions / DAG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90DC6570-FBE4-4E3B-B27D-440EC79A0D43}"/>
              </a:ext>
            </a:extLst>
          </p:cNvPr>
          <p:cNvSpPr/>
          <p:nvPr/>
        </p:nvSpPr>
        <p:spPr>
          <a:xfrm>
            <a:off x="5305628" y="2681488"/>
            <a:ext cx="1701800" cy="4458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1C5FF265-1E80-47E6-93F7-E65D8635C1C0}"/>
              </a:ext>
            </a:extLst>
          </p:cNvPr>
          <p:cNvSpPr/>
          <p:nvPr/>
        </p:nvSpPr>
        <p:spPr>
          <a:xfrm rot="2670618">
            <a:off x="4894867" y="3723748"/>
            <a:ext cx="1430683" cy="3858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7C28054C-780A-4717-9A6B-D38543D4E9C5}"/>
              </a:ext>
            </a:extLst>
          </p:cNvPr>
          <p:cNvSpPr/>
          <p:nvPr/>
        </p:nvSpPr>
        <p:spPr>
          <a:xfrm rot="18929382" flipH="1">
            <a:off x="6185628" y="3723748"/>
            <a:ext cx="1430683" cy="3858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6C5C0-D312-4C6F-9B24-C158F685D531}"/>
              </a:ext>
            </a:extLst>
          </p:cNvPr>
          <p:cNvSpPr txBox="1"/>
          <p:nvPr/>
        </p:nvSpPr>
        <p:spPr>
          <a:xfrm>
            <a:off x="7509459" y="1840944"/>
            <a:ext cx="19230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Algebraic</a:t>
            </a:r>
            <a:endParaRPr lang="fr-FR" sz="2800" b="1" dirty="0"/>
          </a:p>
          <a:p>
            <a:r>
              <a:rPr lang="fr-FR" sz="2800" b="1" dirty="0"/>
              <a:t>Expressions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FE82C-63C0-43DD-804C-1B19AB85A0F0}"/>
              </a:ext>
            </a:extLst>
          </p:cNvPr>
          <p:cNvSpPr txBox="1"/>
          <p:nvPr/>
        </p:nvSpPr>
        <p:spPr>
          <a:xfrm>
            <a:off x="4964828" y="4503532"/>
            <a:ext cx="4503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DAG</a:t>
            </a:r>
            <a:r>
              <a:rPr lang="fr-FR" sz="2800" dirty="0"/>
              <a:t> (</a:t>
            </a:r>
            <a:r>
              <a:rPr lang="fr-FR" sz="2800" dirty="0" err="1"/>
              <a:t>Directed</a:t>
            </a:r>
            <a:r>
              <a:rPr lang="fr-FR" sz="2800" dirty="0"/>
              <a:t> </a:t>
            </a:r>
            <a:r>
              <a:rPr lang="fr-FR" sz="2800" dirty="0" err="1"/>
              <a:t>Acyclic</a:t>
            </a:r>
            <a:r>
              <a:rPr lang="fr-FR" sz="2800" dirty="0"/>
              <a:t> Graph)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826F3-891A-4691-B040-B5F3ADC0DEAB}"/>
              </a:ext>
            </a:extLst>
          </p:cNvPr>
          <p:cNvSpPr txBox="1"/>
          <p:nvPr/>
        </p:nvSpPr>
        <p:spPr>
          <a:xfrm>
            <a:off x="1209406" y="1782922"/>
            <a:ext cx="4886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 </a:t>
            </a:r>
            <a:r>
              <a:rPr lang="fr-FR" sz="2800" b="1" dirty="0"/>
              <a:t>Code </a:t>
            </a:r>
            <a:r>
              <a:rPr lang="fr-FR" sz="2800" b="1" dirty="0" err="1"/>
              <a:t>Declaration</a:t>
            </a:r>
            <a:endParaRPr lang="fr-FR" sz="2800" b="1" dirty="0"/>
          </a:p>
          <a:p>
            <a:r>
              <a:rPr lang="fr-FR" sz="2800" b="1" dirty="0"/>
              <a:t>(SSA: </a:t>
            </a:r>
            <a:r>
              <a:rPr lang="fr-FR" sz="2800" dirty="0"/>
              <a:t>Single State Assignement</a:t>
            </a:r>
            <a:r>
              <a:rPr lang="fr-FR" sz="28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6DE16-58BD-4F81-B00D-A30FE6D6B08F}"/>
              </a:ext>
            </a:extLst>
          </p:cNvPr>
          <p:cNvSpPr txBox="1"/>
          <p:nvPr/>
        </p:nvSpPr>
        <p:spPr>
          <a:xfrm>
            <a:off x="8119948" y="2952327"/>
            <a:ext cx="2690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[ f1() .</a:t>
            </a:r>
            <a:r>
              <a:rPr lang="fr-FR" sz="2400" dirty="0" err="1"/>
              <a:t>join</a:t>
            </a:r>
            <a:r>
              <a:rPr lang="fr-FR" sz="2400" dirty="0"/>
              <a:t>(f2()) ].f3()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AE92E-53B4-4D07-93A2-9DA0DE5E6224}"/>
              </a:ext>
            </a:extLst>
          </p:cNvPr>
          <p:cNvSpPr/>
          <p:nvPr/>
        </p:nvSpPr>
        <p:spPr>
          <a:xfrm>
            <a:off x="5633239" y="5215213"/>
            <a:ext cx="622350" cy="4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BF57C-E7D4-4031-8879-A5D63D196531}"/>
              </a:ext>
            </a:extLst>
          </p:cNvPr>
          <p:cNvSpPr txBox="1"/>
          <p:nvPr/>
        </p:nvSpPr>
        <p:spPr>
          <a:xfrm>
            <a:off x="5633238" y="5271223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376730-B3BA-4800-B5DF-C03196FF0153}"/>
              </a:ext>
            </a:extLst>
          </p:cNvPr>
          <p:cNvSpPr/>
          <p:nvPr/>
        </p:nvSpPr>
        <p:spPr>
          <a:xfrm>
            <a:off x="5633239" y="5817357"/>
            <a:ext cx="622350" cy="4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1F6653-EBB1-48E6-B991-ABCA98DC1E4E}"/>
              </a:ext>
            </a:extLst>
          </p:cNvPr>
          <p:cNvSpPr txBox="1"/>
          <p:nvPr/>
        </p:nvSpPr>
        <p:spPr>
          <a:xfrm>
            <a:off x="5633238" y="5873367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146C2A-D66A-4142-B9E5-37828CEE1914}"/>
              </a:ext>
            </a:extLst>
          </p:cNvPr>
          <p:cNvSpPr/>
          <p:nvPr/>
        </p:nvSpPr>
        <p:spPr>
          <a:xfrm>
            <a:off x="6636935" y="5543844"/>
            <a:ext cx="622350" cy="4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33723-4B16-47D0-8041-F02F55541C5F}"/>
              </a:ext>
            </a:extLst>
          </p:cNvPr>
          <p:cNvSpPr txBox="1"/>
          <p:nvPr/>
        </p:nvSpPr>
        <p:spPr>
          <a:xfrm>
            <a:off x="6636934" y="5599854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F45254-35C7-40C3-9D3F-F71E463B54AC}"/>
              </a:ext>
            </a:extLst>
          </p:cNvPr>
          <p:cNvCxnSpPr>
            <a:stCxn id="12" idx="3"/>
          </p:cNvCxnSpPr>
          <p:nvPr/>
        </p:nvCxnSpPr>
        <p:spPr>
          <a:xfrm>
            <a:off x="6255588" y="5455889"/>
            <a:ext cx="333172" cy="22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894690-CEAE-4D5F-9B9F-9A6290E2FCD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255588" y="5817357"/>
            <a:ext cx="333172" cy="24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532823-2299-4D7D-B971-DF15A478C786}"/>
              </a:ext>
            </a:extLst>
          </p:cNvPr>
          <p:cNvCxnSpPr>
            <a:cxnSpLocks/>
          </p:cNvCxnSpPr>
          <p:nvPr/>
        </p:nvCxnSpPr>
        <p:spPr>
          <a:xfrm flipV="1">
            <a:off x="7315089" y="5723998"/>
            <a:ext cx="388741" cy="1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98AB04-59C8-4FE0-9A8E-AF850ABD3CED}"/>
              </a:ext>
            </a:extLst>
          </p:cNvPr>
          <p:cNvCxnSpPr>
            <a:cxnSpLocks/>
          </p:cNvCxnSpPr>
          <p:nvPr/>
        </p:nvCxnSpPr>
        <p:spPr>
          <a:xfrm flipV="1">
            <a:off x="5221467" y="5418644"/>
            <a:ext cx="388741" cy="1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D9A303-6382-4C2B-9AEE-4BBF665F282E}"/>
              </a:ext>
            </a:extLst>
          </p:cNvPr>
          <p:cNvCxnSpPr>
            <a:cxnSpLocks/>
          </p:cNvCxnSpPr>
          <p:nvPr/>
        </p:nvCxnSpPr>
        <p:spPr>
          <a:xfrm flipV="1">
            <a:off x="5223307" y="6074636"/>
            <a:ext cx="388741" cy="1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0FB3AF-831D-469D-8BE6-94FC4DAC4160}"/>
              </a:ext>
            </a:extLst>
          </p:cNvPr>
          <p:cNvSpPr txBox="1"/>
          <p:nvPr/>
        </p:nvSpPr>
        <p:spPr>
          <a:xfrm>
            <a:off x="3114040" y="3022601"/>
            <a:ext cx="1395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rdd1=..</a:t>
            </a:r>
          </a:p>
          <a:p>
            <a:r>
              <a:rPr lang="fr-FR" sz="1800" dirty="0"/>
              <a:t>rdd2=..</a:t>
            </a:r>
            <a:br>
              <a:rPr lang="fr-FR" sz="1800" dirty="0"/>
            </a:br>
            <a:r>
              <a:rPr lang="fr-FR" sz="1800" dirty="0"/>
              <a:t>rdd3=..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1961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0FD621-22A6-4EBC-900C-164E3CFB992E}"/>
              </a:ext>
            </a:extLst>
          </p:cNvPr>
          <p:cNvSpPr/>
          <p:nvPr/>
        </p:nvSpPr>
        <p:spPr>
          <a:xfrm>
            <a:off x="6333385" y="5227320"/>
            <a:ext cx="1069549" cy="646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D9137-9E6F-4971-BBAC-D6A280F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Intermediate</a:t>
            </a:r>
            <a:r>
              <a:rPr lang="fr-FR" dirty="0"/>
              <a:t> (un-</a:t>
            </a:r>
            <a:r>
              <a:rPr lang="fr-FR" dirty="0" err="1"/>
              <a:t>named</a:t>
            </a:r>
            <a:r>
              <a:rPr lang="fr-FR" dirty="0"/>
              <a:t>) </a:t>
            </a:r>
            <a:r>
              <a:rPr lang="fr-FR" dirty="0" err="1"/>
              <a:t>RDDs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Functionnal</a:t>
            </a:r>
            <a:r>
              <a:rPr lang="fr-FR" dirty="0"/>
              <a:t>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5717-4692-42C2-A084-FF2E8BB3DA49}"/>
              </a:ext>
            </a:extLst>
          </p:cNvPr>
          <p:cNvSpPr txBox="1"/>
          <p:nvPr/>
        </p:nvSpPr>
        <p:spPr>
          <a:xfrm>
            <a:off x="7569728" y="5227320"/>
            <a:ext cx="304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Unamed</a:t>
            </a:r>
            <a:r>
              <a:rPr lang="fr-FR" sz="3600" dirty="0"/>
              <a:t> </a:t>
            </a:r>
            <a:r>
              <a:rPr lang="fr-FR" sz="3600" dirty="0" err="1"/>
              <a:t>rdd</a:t>
            </a:r>
            <a:r>
              <a:rPr lang="fr-FR" sz="3600" dirty="0"/>
              <a:t>[2]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73723-D207-42F6-8F42-CE0640E66810}"/>
              </a:ext>
            </a:extLst>
          </p:cNvPr>
          <p:cNvSpPr/>
          <p:nvPr/>
        </p:nvSpPr>
        <p:spPr>
          <a:xfrm>
            <a:off x="1480610" y="2534920"/>
            <a:ext cx="1145750" cy="767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46784-EAF4-47AD-835B-4CC070816E55}"/>
              </a:ext>
            </a:extLst>
          </p:cNvPr>
          <p:cNvSpPr txBox="1"/>
          <p:nvPr/>
        </p:nvSpPr>
        <p:spPr>
          <a:xfrm>
            <a:off x="1488440" y="2636520"/>
            <a:ext cx="537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Rdd4 =   rdd1.f2()  .f3()  .f4()</a:t>
            </a:r>
          </a:p>
        </p:txBody>
      </p:sp>
      <p:sp>
        <p:nvSpPr>
          <p:cNvPr id="3" name="Arrow: Left-Up 2">
            <a:extLst>
              <a:ext uri="{FF2B5EF4-FFF2-40B4-BE49-F238E27FC236}">
                <a16:creationId xmlns:a16="http://schemas.microsoft.com/office/drawing/2014/main" id="{306A7F27-6274-49CF-953C-7E7AB1CBAEF8}"/>
              </a:ext>
            </a:extLst>
          </p:cNvPr>
          <p:cNvSpPr/>
          <p:nvPr/>
        </p:nvSpPr>
        <p:spPr>
          <a:xfrm flipH="1">
            <a:off x="3948533" y="4003040"/>
            <a:ext cx="2056026" cy="1547445"/>
          </a:xfrm>
          <a:prstGeom prst="leftUpArrow">
            <a:avLst>
              <a:gd name="adj1" fmla="val 8475"/>
              <a:gd name="adj2" fmla="val 12838"/>
              <a:gd name="adj3" fmla="val 18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Left-Up 12">
            <a:extLst>
              <a:ext uri="{FF2B5EF4-FFF2-40B4-BE49-F238E27FC236}">
                <a16:creationId xmlns:a16="http://schemas.microsoft.com/office/drawing/2014/main" id="{DE9F37AE-866C-44B8-B610-0F4BA34E127F}"/>
              </a:ext>
            </a:extLst>
          </p:cNvPr>
          <p:cNvSpPr/>
          <p:nvPr/>
        </p:nvSpPr>
        <p:spPr>
          <a:xfrm flipH="1">
            <a:off x="5007452" y="4040554"/>
            <a:ext cx="931068" cy="770206"/>
          </a:xfrm>
          <a:prstGeom prst="leftUpArrow">
            <a:avLst>
              <a:gd name="adj1" fmla="val 16807"/>
              <a:gd name="adj2" fmla="val 24051"/>
              <a:gd name="adj3" fmla="val 32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3C5D76-1A61-44F2-AE26-16F92D02E974}"/>
              </a:ext>
            </a:extLst>
          </p:cNvPr>
          <p:cNvSpPr/>
          <p:nvPr/>
        </p:nvSpPr>
        <p:spPr>
          <a:xfrm>
            <a:off x="6338465" y="4307840"/>
            <a:ext cx="1069549" cy="646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8EF4E-DB8C-407B-B6A1-10CD5A9DAAE8}"/>
              </a:ext>
            </a:extLst>
          </p:cNvPr>
          <p:cNvSpPr txBox="1"/>
          <p:nvPr/>
        </p:nvSpPr>
        <p:spPr>
          <a:xfrm>
            <a:off x="7569728" y="4307840"/>
            <a:ext cx="304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Unamed</a:t>
            </a:r>
            <a:r>
              <a:rPr lang="fr-FR" sz="3600" dirty="0"/>
              <a:t> </a:t>
            </a:r>
            <a:r>
              <a:rPr lang="fr-FR" sz="3600" dirty="0" err="1"/>
              <a:t>rdd</a:t>
            </a:r>
            <a:r>
              <a:rPr lang="fr-FR" sz="3600" dirty="0"/>
              <a:t>[3]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EB75C9E7-E09B-474E-B546-294CCCF3A4F3}"/>
              </a:ext>
            </a:extLst>
          </p:cNvPr>
          <p:cNvSpPr/>
          <p:nvPr/>
        </p:nvSpPr>
        <p:spPr>
          <a:xfrm rot="16200000">
            <a:off x="3770509" y="2461390"/>
            <a:ext cx="439932" cy="179297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5B2BCDB-D4D3-4B2F-B704-2AD9FF21424D}"/>
              </a:ext>
            </a:extLst>
          </p:cNvPr>
          <p:cNvSpPr/>
          <p:nvPr/>
        </p:nvSpPr>
        <p:spPr>
          <a:xfrm rot="16200000">
            <a:off x="4611117" y="2728154"/>
            <a:ext cx="439934" cy="196088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-Up 17">
            <a:extLst>
              <a:ext uri="{FF2B5EF4-FFF2-40B4-BE49-F238E27FC236}">
                <a16:creationId xmlns:a16="http://schemas.microsoft.com/office/drawing/2014/main" id="{7A7A0911-3E9E-4142-9C21-D811E347DBF3}"/>
              </a:ext>
            </a:extLst>
          </p:cNvPr>
          <p:cNvSpPr/>
          <p:nvPr/>
        </p:nvSpPr>
        <p:spPr>
          <a:xfrm flipH="1">
            <a:off x="6115768" y="3234004"/>
            <a:ext cx="931068" cy="770206"/>
          </a:xfrm>
          <a:prstGeom prst="leftUpArrow">
            <a:avLst>
              <a:gd name="adj1" fmla="val 16807"/>
              <a:gd name="adj2" fmla="val 24051"/>
              <a:gd name="adj3" fmla="val 32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6D52B-D6E5-4392-A718-E254D640E456}"/>
              </a:ext>
            </a:extLst>
          </p:cNvPr>
          <p:cNvSpPr txBox="1"/>
          <p:nvPr/>
        </p:nvSpPr>
        <p:spPr>
          <a:xfrm>
            <a:off x="7167323" y="3429000"/>
            <a:ext cx="4124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named</a:t>
            </a:r>
            <a:r>
              <a:rPr lang="fr-FR" sz="3600" dirty="0"/>
              <a:t> local var rdd4</a:t>
            </a:r>
          </a:p>
        </p:txBody>
      </p:sp>
    </p:spTree>
    <p:extLst>
      <p:ext uri="{BB962C8B-B14F-4D97-AF65-F5344CB8AC3E}">
        <p14:creationId xmlns:p14="http://schemas.microsoft.com/office/powerpoint/2010/main" val="1564343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7CC49-147F-46D2-8838-DDA057B49A4F}"/>
              </a:ext>
            </a:extLst>
          </p:cNvPr>
          <p:cNvSpPr/>
          <p:nvPr/>
        </p:nvSpPr>
        <p:spPr>
          <a:xfrm>
            <a:off x="1176140" y="5819615"/>
            <a:ext cx="1940560" cy="721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0FD621-22A6-4EBC-900C-164E3CFB992E}"/>
              </a:ext>
            </a:extLst>
          </p:cNvPr>
          <p:cNvSpPr/>
          <p:nvPr/>
        </p:nvSpPr>
        <p:spPr>
          <a:xfrm>
            <a:off x="1480610" y="2133600"/>
            <a:ext cx="1069549" cy="646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D9137-9E6F-4971-BBAC-D6A280F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RDD: </a:t>
            </a:r>
            <a:r>
              <a:rPr lang="fr-FR" dirty="0" err="1"/>
              <a:t>Lazy</a:t>
            </a:r>
            <a:r>
              <a:rPr lang="fr-FR" dirty="0"/>
              <a:t> Transformations … </a:t>
            </a:r>
            <a:r>
              <a:rPr lang="fr-FR" dirty="0" err="1"/>
              <a:t>then</a:t>
            </a:r>
            <a:r>
              <a:rPr lang="fr-FR" dirty="0"/>
              <a:t>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5717-4692-42C2-A084-FF2E8BB3DA49}"/>
              </a:ext>
            </a:extLst>
          </p:cNvPr>
          <p:cNvSpPr txBox="1"/>
          <p:nvPr/>
        </p:nvSpPr>
        <p:spPr>
          <a:xfrm>
            <a:off x="1488440" y="2133600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Rdd1 =f1()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8B4B8-C976-4A0B-B488-95261C8AA842}"/>
              </a:ext>
            </a:extLst>
          </p:cNvPr>
          <p:cNvSpPr txBox="1"/>
          <p:nvPr/>
        </p:nvSpPr>
        <p:spPr>
          <a:xfrm>
            <a:off x="5217639" y="2228805"/>
            <a:ext cx="2204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Defined</a:t>
            </a:r>
            <a:r>
              <a:rPr lang="fr-FR" dirty="0"/>
              <a:t>, but </a:t>
            </a:r>
            <a:r>
              <a:rPr lang="fr-FR" dirty="0" err="1"/>
              <a:t>lazy</a:t>
            </a:r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nothing</a:t>
            </a:r>
            <a:r>
              <a:rPr lang="fr-FR" dirty="0"/>
              <a:t> </a:t>
            </a:r>
            <a:r>
              <a:rPr lang="fr-FR" dirty="0" err="1"/>
              <a:t>computed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73723-D207-42F6-8F42-CE0640E66810}"/>
              </a:ext>
            </a:extLst>
          </p:cNvPr>
          <p:cNvSpPr/>
          <p:nvPr/>
        </p:nvSpPr>
        <p:spPr>
          <a:xfrm>
            <a:off x="1480610" y="3103880"/>
            <a:ext cx="1061719" cy="767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9778A-C526-45AD-94ED-F2A99A0593EA}"/>
              </a:ext>
            </a:extLst>
          </p:cNvPr>
          <p:cNvSpPr/>
          <p:nvPr/>
        </p:nvSpPr>
        <p:spPr>
          <a:xfrm>
            <a:off x="1488439" y="4158565"/>
            <a:ext cx="1061719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46784-EAF4-47AD-835B-4CC070816E55}"/>
              </a:ext>
            </a:extLst>
          </p:cNvPr>
          <p:cNvSpPr txBox="1"/>
          <p:nvPr/>
        </p:nvSpPr>
        <p:spPr>
          <a:xfrm>
            <a:off x="1488440" y="3205480"/>
            <a:ext cx="32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Rdd2 = rdd1.f2()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1D09A-8684-4B3C-9FB8-CE825E441C46}"/>
              </a:ext>
            </a:extLst>
          </p:cNvPr>
          <p:cNvSpPr txBox="1"/>
          <p:nvPr/>
        </p:nvSpPr>
        <p:spPr>
          <a:xfrm>
            <a:off x="5217639" y="3443431"/>
            <a:ext cx="22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nothing</a:t>
            </a:r>
            <a:r>
              <a:rPr lang="fr-FR" dirty="0"/>
              <a:t> </a:t>
            </a:r>
            <a:r>
              <a:rPr lang="fr-FR" dirty="0" err="1"/>
              <a:t>computed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3F966-08CF-4CBE-B9DF-DE230DA9BBE0}"/>
              </a:ext>
            </a:extLst>
          </p:cNvPr>
          <p:cNvSpPr txBox="1"/>
          <p:nvPr/>
        </p:nvSpPr>
        <p:spPr>
          <a:xfrm>
            <a:off x="1480610" y="4196080"/>
            <a:ext cx="32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Rdd3 = rdd2.f3()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AB17CD-13AB-477D-87A8-1E61D567C0FB}"/>
              </a:ext>
            </a:extLst>
          </p:cNvPr>
          <p:cNvSpPr txBox="1"/>
          <p:nvPr/>
        </p:nvSpPr>
        <p:spPr>
          <a:xfrm>
            <a:off x="5217639" y="4439111"/>
            <a:ext cx="22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nothing</a:t>
            </a:r>
            <a:r>
              <a:rPr lang="fr-FR" dirty="0"/>
              <a:t> </a:t>
            </a:r>
            <a:r>
              <a:rPr lang="fr-FR" dirty="0" err="1"/>
              <a:t>computed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1BE5C-73AF-4923-8A62-9B8D6540D357}"/>
              </a:ext>
            </a:extLst>
          </p:cNvPr>
          <p:cNvSpPr txBox="1"/>
          <p:nvPr/>
        </p:nvSpPr>
        <p:spPr>
          <a:xfrm>
            <a:off x="200780" y="5819615"/>
            <a:ext cx="284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rdd3 .action();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BB59F-A0DA-4148-AEEB-0403F2549932}"/>
              </a:ext>
            </a:extLst>
          </p:cNvPr>
          <p:cNvSpPr txBox="1"/>
          <p:nvPr/>
        </p:nvSpPr>
        <p:spPr>
          <a:xfrm>
            <a:off x="3894419" y="5873432"/>
            <a:ext cx="5492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=&gt; </a:t>
            </a:r>
            <a:r>
              <a:rPr lang="fr-FR" sz="3200" dirty="0" err="1"/>
              <a:t>Compute</a:t>
            </a:r>
            <a:r>
              <a:rPr lang="fr-FR" sz="3200" dirty="0"/>
              <a:t>  all :   f3( f2 ( f1() ) 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690533-BA0F-4435-A5F2-F8C67A37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834" y="1930595"/>
            <a:ext cx="1543767" cy="12427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78AAF5-2237-41AE-BBF9-0BCC42E9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1" y="4284867"/>
            <a:ext cx="2431516" cy="2510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73EFDF-6E11-4830-9FD9-BF27E8F9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834" y="3616958"/>
            <a:ext cx="1543767" cy="1242749"/>
          </a:xfrm>
          <a:prstGeom prst="rect">
            <a:avLst/>
          </a:prstGeom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3BC1CFB2-F9FE-4CB1-AA31-DD4F01F05463}"/>
              </a:ext>
            </a:extLst>
          </p:cNvPr>
          <p:cNvSpPr/>
          <p:nvPr/>
        </p:nvSpPr>
        <p:spPr>
          <a:xfrm>
            <a:off x="553720" y="2616200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A95A7C84-B098-4D15-A0AC-9151D6C3A021}"/>
              </a:ext>
            </a:extLst>
          </p:cNvPr>
          <p:cNvSpPr/>
          <p:nvPr/>
        </p:nvSpPr>
        <p:spPr>
          <a:xfrm>
            <a:off x="549685" y="3778592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66BD591-908D-4313-9F1F-37CB1A2C90A5}"/>
              </a:ext>
            </a:extLst>
          </p:cNvPr>
          <p:cNvSpPr/>
          <p:nvPr/>
        </p:nvSpPr>
        <p:spPr>
          <a:xfrm>
            <a:off x="650240" y="5222240"/>
            <a:ext cx="340360" cy="597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752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7CC49-147F-46D2-8838-DDA057B49A4F}"/>
              </a:ext>
            </a:extLst>
          </p:cNvPr>
          <p:cNvSpPr/>
          <p:nvPr/>
        </p:nvSpPr>
        <p:spPr>
          <a:xfrm>
            <a:off x="1948300" y="5230335"/>
            <a:ext cx="1940560" cy="721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0FD621-22A6-4EBC-900C-164E3CFB992E}"/>
              </a:ext>
            </a:extLst>
          </p:cNvPr>
          <p:cNvSpPr/>
          <p:nvPr/>
        </p:nvSpPr>
        <p:spPr>
          <a:xfrm>
            <a:off x="4335570" y="1153769"/>
            <a:ext cx="1069549" cy="646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D9137-9E6F-4971-BBAC-D6A280F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86" y="-2116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Lazy</a:t>
            </a:r>
            <a:r>
              <a:rPr lang="fr-FR" dirty="0"/>
              <a:t> … not </a:t>
            </a:r>
            <a:r>
              <a:rPr lang="fr-FR" dirty="0" err="1"/>
              <a:t>necessarily</a:t>
            </a:r>
            <a:r>
              <a:rPr lang="fr-FR" dirty="0"/>
              <a:t> efficient </a:t>
            </a:r>
            <a:r>
              <a:rPr lang="fr-FR" dirty="0" err="1"/>
              <a:t>saving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5717-4692-42C2-A084-FF2E8BB3DA49}"/>
              </a:ext>
            </a:extLst>
          </p:cNvPr>
          <p:cNvSpPr txBox="1"/>
          <p:nvPr/>
        </p:nvSpPr>
        <p:spPr>
          <a:xfrm>
            <a:off x="4343400" y="1153769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Rdd1 =f1()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73723-D207-42F6-8F42-CE0640E66810}"/>
              </a:ext>
            </a:extLst>
          </p:cNvPr>
          <p:cNvSpPr/>
          <p:nvPr/>
        </p:nvSpPr>
        <p:spPr>
          <a:xfrm>
            <a:off x="4335570" y="2124049"/>
            <a:ext cx="1061719" cy="767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9778A-C526-45AD-94ED-F2A99A0593EA}"/>
              </a:ext>
            </a:extLst>
          </p:cNvPr>
          <p:cNvSpPr/>
          <p:nvPr/>
        </p:nvSpPr>
        <p:spPr>
          <a:xfrm>
            <a:off x="2260599" y="3569285"/>
            <a:ext cx="1061719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46784-EAF4-47AD-835B-4CC070816E55}"/>
              </a:ext>
            </a:extLst>
          </p:cNvPr>
          <p:cNvSpPr txBox="1"/>
          <p:nvPr/>
        </p:nvSpPr>
        <p:spPr>
          <a:xfrm>
            <a:off x="4343400" y="2225649"/>
            <a:ext cx="32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Rdd2 = rdd1.f2()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3F966-08CF-4CBE-B9DF-DE230DA9BBE0}"/>
              </a:ext>
            </a:extLst>
          </p:cNvPr>
          <p:cNvSpPr txBox="1"/>
          <p:nvPr/>
        </p:nvSpPr>
        <p:spPr>
          <a:xfrm>
            <a:off x="2252770" y="3606800"/>
            <a:ext cx="32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Rdd3 = rdd2.f3()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1BE5C-73AF-4923-8A62-9B8D6540D357}"/>
              </a:ext>
            </a:extLst>
          </p:cNvPr>
          <p:cNvSpPr txBox="1"/>
          <p:nvPr/>
        </p:nvSpPr>
        <p:spPr>
          <a:xfrm>
            <a:off x="972940" y="5230335"/>
            <a:ext cx="3076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rdd3 .action3();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BB59F-A0DA-4148-AEEB-0403F2549932}"/>
              </a:ext>
            </a:extLst>
          </p:cNvPr>
          <p:cNvSpPr txBox="1"/>
          <p:nvPr/>
        </p:nvSpPr>
        <p:spPr>
          <a:xfrm>
            <a:off x="568192" y="6100339"/>
            <a:ext cx="5492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=&gt; </a:t>
            </a:r>
            <a:r>
              <a:rPr lang="fr-FR" sz="3200" dirty="0" err="1"/>
              <a:t>Compute</a:t>
            </a:r>
            <a:r>
              <a:rPr lang="fr-FR" sz="3200" dirty="0"/>
              <a:t>  all :   f3( </a:t>
            </a:r>
            <a:r>
              <a:rPr lang="fr-FR" sz="3200" b="1" dirty="0"/>
              <a:t>f2 ( f1() ) </a:t>
            </a:r>
            <a:r>
              <a:rPr lang="fr-FR" sz="3200" dirty="0"/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78AAF5-2237-41AE-BBF9-0BCC42E9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287" y="4735622"/>
            <a:ext cx="1407205" cy="1453179"/>
          </a:xfrm>
          <a:prstGeom prst="rect">
            <a:avLst/>
          </a:prstGeom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3BC1CFB2-F9FE-4CB1-AA31-DD4F01F05463}"/>
              </a:ext>
            </a:extLst>
          </p:cNvPr>
          <p:cNvSpPr/>
          <p:nvPr/>
        </p:nvSpPr>
        <p:spPr>
          <a:xfrm>
            <a:off x="3408680" y="1636369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A95A7C84-B098-4D15-A0AC-9151D6C3A021}"/>
              </a:ext>
            </a:extLst>
          </p:cNvPr>
          <p:cNvSpPr/>
          <p:nvPr/>
        </p:nvSpPr>
        <p:spPr>
          <a:xfrm>
            <a:off x="1321845" y="3189312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66BD591-908D-4313-9F1F-37CB1A2C90A5}"/>
              </a:ext>
            </a:extLst>
          </p:cNvPr>
          <p:cNvSpPr/>
          <p:nvPr/>
        </p:nvSpPr>
        <p:spPr>
          <a:xfrm>
            <a:off x="1422400" y="4632960"/>
            <a:ext cx="340360" cy="597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84945A-CFCD-443F-A8BD-CDCC16E401E2}"/>
              </a:ext>
            </a:extLst>
          </p:cNvPr>
          <p:cNvSpPr/>
          <p:nvPr/>
        </p:nvSpPr>
        <p:spPr>
          <a:xfrm>
            <a:off x="7071360" y="5162952"/>
            <a:ext cx="1940560" cy="721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5CFFA-8B8B-4401-AC0F-342099EA5C33}"/>
              </a:ext>
            </a:extLst>
          </p:cNvPr>
          <p:cNvSpPr txBox="1"/>
          <p:nvPr/>
        </p:nvSpPr>
        <p:spPr>
          <a:xfrm>
            <a:off x="6096000" y="5162952"/>
            <a:ext cx="3076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rdd4 .action4();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18D60F-785E-4047-9BD8-A2062B337349}"/>
              </a:ext>
            </a:extLst>
          </p:cNvPr>
          <p:cNvSpPr txBox="1"/>
          <p:nvPr/>
        </p:nvSpPr>
        <p:spPr>
          <a:xfrm>
            <a:off x="6369290" y="6077008"/>
            <a:ext cx="5492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=&gt; </a:t>
            </a:r>
            <a:r>
              <a:rPr lang="fr-FR" sz="3200" dirty="0" err="1"/>
              <a:t>Compute</a:t>
            </a:r>
            <a:r>
              <a:rPr lang="fr-FR" sz="3200" dirty="0"/>
              <a:t>  all :   f4( </a:t>
            </a:r>
            <a:r>
              <a:rPr lang="fr-FR" sz="3200" b="1" dirty="0"/>
              <a:t>f2 ( f1() )</a:t>
            </a:r>
            <a:r>
              <a:rPr lang="fr-FR" sz="3200" dirty="0"/>
              <a:t> )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89CAA0C-F375-4CD0-A34F-DC2EEEA73673}"/>
              </a:ext>
            </a:extLst>
          </p:cNvPr>
          <p:cNvSpPr/>
          <p:nvPr/>
        </p:nvSpPr>
        <p:spPr>
          <a:xfrm>
            <a:off x="6545460" y="4565577"/>
            <a:ext cx="340360" cy="597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17822B-FB84-45E6-8996-02F655E230C4}"/>
              </a:ext>
            </a:extLst>
          </p:cNvPr>
          <p:cNvSpPr/>
          <p:nvPr/>
        </p:nvSpPr>
        <p:spPr>
          <a:xfrm>
            <a:off x="7247994" y="3636456"/>
            <a:ext cx="1061719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067112-5432-4EA7-AAFC-17885C793041}"/>
              </a:ext>
            </a:extLst>
          </p:cNvPr>
          <p:cNvSpPr txBox="1"/>
          <p:nvPr/>
        </p:nvSpPr>
        <p:spPr>
          <a:xfrm>
            <a:off x="7240165" y="3673971"/>
            <a:ext cx="32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Rdd4 = rdd2.f4()</a:t>
            </a: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C96CE3A4-A96D-46EB-8B30-4BFFFFD29F63}"/>
              </a:ext>
            </a:extLst>
          </p:cNvPr>
          <p:cNvSpPr/>
          <p:nvPr/>
        </p:nvSpPr>
        <p:spPr>
          <a:xfrm>
            <a:off x="6309240" y="3256483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5CC1D4-3D35-4367-85FD-8A1859E3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592" y="4637146"/>
            <a:ext cx="1407205" cy="1453179"/>
          </a:xfrm>
          <a:prstGeom prst="rect">
            <a:avLst/>
          </a:prstGeom>
        </p:spPr>
      </p:pic>
      <p:sp>
        <p:nvSpPr>
          <p:cNvPr id="34" name="Left Brace 33">
            <a:extLst>
              <a:ext uri="{FF2B5EF4-FFF2-40B4-BE49-F238E27FC236}">
                <a16:creationId xmlns:a16="http://schemas.microsoft.com/office/drawing/2014/main" id="{77804585-4520-4D50-AAB9-0C31DB0C4EFC}"/>
              </a:ext>
            </a:extLst>
          </p:cNvPr>
          <p:cNvSpPr/>
          <p:nvPr/>
        </p:nvSpPr>
        <p:spPr>
          <a:xfrm rot="16200000">
            <a:off x="4866469" y="5969988"/>
            <a:ext cx="260063" cy="146747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CA1FB690-53B3-40F2-84F7-3EBA9C1C091C}"/>
              </a:ext>
            </a:extLst>
          </p:cNvPr>
          <p:cNvSpPr/>
          <p:nvPr/>
        </p:nvSpPr>
        <p:spPr>
          <a:xfrm rot="16200000">
            <a:off x="10652590" y="5951375"/>
            <a:ext cx="260063" cy="146747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C5FD725F-3069-42AA-8E86-85C3DAD6868A}"/>
              </a:ext>
            </a:extLst>
          </p:cNvPr>
          <p:cNvSpPr/>
          <p:nvPr/>
        </p:nvSpPr>
        <p:spPr>
          <a:xfrm rot="10800000">
            <a:off x="8297610" y="1348298"/>
            <a:ext cx="260063" cy="146747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658E7-5A03-4BE5-99D9-9F21C3DFE6AF}"/>
              </a:ext>
            </a:extLst>
          </p:cNvPr>
          <p:cNvSpPr txBox="1"/>
          <p:nvPr/>
        </p:nvSpPr>
        <p:spPr>
          <a:xfrm>
            <a:off x="8666480" y="1774661"/>
            <a:ext cx="3118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Computed</a:t>
            </a:r>
            <a:r>
              <a:rPr lang="fr-FR" sz="3200" dirty="0"/>
              <a:t> TWICE</a:t>
            </a:r>
          </a:p>
        </p:txBody>
      </p:sp>
    </p:spTree>
    <p:extLst>
      <p:ext uri="{BB962C8B-B14F-4D97-AF65-F5344CB8AC3E}">
        <p14:creationId xmlns:p14="http://schemas.microsoft.com/office/powerpoint/2010/main" val="358941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ylinder 33">
            <a:extLst>
              <a:ext uri="{FF2B5EF4-FFF2-40B4-BE49-F238E27FC236}">
                <a16:creationId xmlns:a16="http://schemas.microsoft.com/office/drawing/2014/main" id="{789F15BA-846B-46CF-A7D3-C3F8B526D1FF}"/>
              </a:ext>
            </a:extLst>
          </p:cNvPr>
          <p:cNvSpPr/>
          <p:nvPr/>
        </p:nvSpPr>
        <p:spPr>
          <a:xfrm>
            <a:off x="5310929" y="2976904"/>
            <a:ext cx="1566886" cy="507072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195EA-4DBD-4DDB-A811-4EC5C7FAF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-18402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cache() </a:t>
            </a:r>
            <a:r>
              <a:rPr lang="fr-FR" dirty="0" err="1"/>
              <a:t>when</a:t>
            </a:r>
            <a:r>
              <a:rPr lang="fr-FR" dirty="0"/>
              <a:t>: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RDD</a:t>
            </a:r>
            <a:br>
              <a:rPr lang="fr-FR" dirty="0"/>
            </a:br>
            <a:r>
              <a:rPr lang="fr-FR" dirty="0"/>
              <a:t>      / </a:t>
            </a:r>
            <a:r>
              <a:rPr lang="fr-FR" dirty="0" err="1"/>
              <a:t>safety</a:t>
            </a:r>
            <a:r>
              <a:rPr lang="fr-FR" dirty="0"/>
              <a:t> checkpoint (no restart </a:t>
            </a:r>
            <a:r>
              <a:rPr lang="fr-FR" dirty="0" err="1"/>
              <a:t>from</a:t>
            </a:r>
            <a:r>
              <a:rPr lang="fr-FR" dirty="0"/>
              <a:t> scratch)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D0FF0-0C91-4661-B5D6-4621E28BE369}"/>
              </a:ext>
            </a:extLst>
          </p:cNvPr>
          <p:cNvSpPr/>
          <p:nvPr/>
        </p:nvSpPr>
        <p:spPr>
          <a:xfrm>
            <a:off x="1948300" y="5230335"/>
            <a:ext cx="1940560" cy="721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3A4F3-95EE-44AA-9A33-84143695D859}"/>
              </a:ext>
            </a:extLst>
          </p:cNvPr>
          <p:cNvSpPr/>
          <p:nvPr/>
        </p:nvSpPr>
        <p:spPr>
          <a:xfrm>
            <a:off x="4335570" y="1153769"/>
            <a:ext cx="1069549" cy="646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EB367-B40A-4FD3-90E5-CC49DDC9B487}"/>
              </a:ext>
            </a:extLst>
          </p:cNvPr>
          <p:cNvSpPr txBox="1"/>
          <p:nvPr/>
        </p:nvSpPr>
        <p:spPr>
          <a:xfrm>
            <a:off x="4343400" y="1153769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Rdd1 =f1()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37241-257A-428F-A636-5712892D43C0}"/>
              </a:ext>
            </a:extLst>
          </p:cNvPr>
          <p:cNvSpPr/>
          <p:nvPr/>
        </p:nvSpPr>
        <p:spPr>
          <a:xfrm>
            <a:off x="4335570" y="2124049"/>
            <a:ext cx="1061719" cy="767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47069-7F4D-47D7-B7E4-626C24D019F9}"/>
              </a:ext>
            </a:extLst>
          </p:cNvPr>
          <p:cNvSpPr/>
          <p:nvPr/>
        </p:nvSpPr>
        <p:spPr>
          <a:xfrm>
            <a:off x="2260599" y="3909645"/>
            <a:ext cx="1061719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2321D-FBC0-4E84-AD25-127AE63108F6}"/>
              </a:ext>
            </a:extLst>
          </p:cNvPr>
          <p:cNvSpPr txBox="1"/>
          <p:nvPr/>
        </p:nvSpPr>
        <p:spPr>
          <a:xfrm>
            <a:off x="4343400" y="2225649"/>
            <a:ext cx="32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Rdd2 = rdd1.f2()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9291E-D3C6-4F5D-9C32-ABCC7983B805}"/>
              </a:ext>
            </a:extLst>
          </p:cNvPr>
          <p:cNvSpPr txBox="1"/>
          <p:nvPr/>
        </p:nvSpPr>
        <p:spPr>
          <a:xfrm>
            <a:off x="2252770" y="3947160"/>
            <a:ext cx="32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Rdd3 = rdd2.f3()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C8B25-9023-4ABF-BD99-32E5593B88A1}"/>
              </a:ext>
            </a:extLst>
          </p:cNvPr>
          <p:cNvSpPr txBox="1"/>
          <p:nvPr/>
        </p:nvSpPr>
        <p:spPr>
          <a:xfrm>
            <a:off x="972940" y="5230335"/>
            <a:ext cx="3076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rdd3 .action3();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21557-BA3B-431A-9D4D-0D15CFF21CDF}"/>
              </a:ext>
            </a:extLst>
          </p:cNvPr>
          <p:cNvSpPr txBox="1"/>
          <p:nvPr/>
        </p:nvSpPr>
        <p:spPr>
          <a:xfrm>
            <a:off x="568192" y="6100339"/>
            <a:ext cx="544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=&gt; </a:t>
            </a:r>
            <a:r>
              <a:rPr lang="fr-FR" sz="3200" dirty="0" err="1"/>
              <a:t>Compute</a:t>
            </a:r>
            <a:r>
              <a:rPr lang="fr-FR" sz="3200" dirty="0"/>
              <a:t>  all :   f3( </a:t>
            </a:r>
            <a:r>
              <a:rPr lang="fr-FR" sz="3200" b="1" dirty="0"/>
              <a:t>cached2 </a:t>
            </a:r>
            <a:r>
              <a:rPr lang="fr-FR" sz="32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52DC45-C987-43F5-A34D-872E6AA7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287" y="4735622"/>
            <a:ext cx="1407205" cy="1453179"/>
          </a:xfrm>
          <a:prstGeom prst="rect">
            <a:avLst/>
          </a:prstGeom>
        </p:spPr>
      </p:pic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CA240034-2A10-4498-866C-DF1DA92ACC69}"/>
              </a:ext>
            </a:extLst>
          </p:cNvPr>
          <p:cNvSpPr/>
          <p:nvPr/>
        </p:nvSpPr>
        <p:spPr>
          <a:xfrm>
            <a:off x="3408680" y="1636369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5A82DD27-B4FD-46B0-A913-991F3E675F3A}"/>
              </a:ext>
            </a:extLst>
          </p:cNvPr>
          <p:cNvSpPr/>
          <p:nvPr/>
        </p:nvSpPr>
        <p:spPr>
          <a:xfrm>
            <a:off x="1321845" y="3529672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6BFAB-B673-4FE8-835E-FE9F426EB6D1}"/>
              </a:ext>
            </a:extLst>
          </p:cNvPr>
          <p:cNvSpPr/>
          <p:nvPr/>
        </p:nvSpPr>
        <p:spPr>
          <a:xfrm>
            <a:off x="1422400" y="4632960"/>
            <a:ext cx="340360" cy="597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F468B-8979-4DB8-A4F8-65A306A19731}"/>
              </a:ext>
            </a:extLst>
          </p:cNvPr>
          <p:cNvSpPr/>
          <p:nvPr/>
        </p:nvSpPr>
        <p:spPr>
          <a:xfrm>
            <a:off x="7071360" y="5162952"/>
            <a:ext cx="1940560" cy="721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1AC5F-B9CF-4125-BDFF-A582C2830414}"/>
              </a:ext>
            </a:extLst>
          </p:cNvPr>
          <p:cNvSpPr txBox="1"/>
          <p:nvPr/>
        </p:nvSpPr>
        <p:spPr>
          <a:xfrm>
            <a:off x="6096000" y="5162952"/>
            <a:ext cx="3076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rdd4 .action4();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67E94-7C3C-452C-92E3-E29C82A8A6FE}"/>
              </a:ext>
            </a:extLst>
          </p:cNvPr>
          <p:cNvSpPr txBox="1"/>
          <p:nvPr/>
        </p:nvSpPr>
        <p:spPr>
          <a:xfrm>
            <a:off x="6369290" y="6077008"/>
            <a:ext cx="544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=&gt; </a:t>
            </a:r>
            <a:r>
              <a:rPr lang="fr-FR" sz="3200" dirty="0" err="1"/>
              <a:t>Compute</a:t>
            </a:r>
            <a:r>
              <a:rPr lang="fr-FR" sz="3200" dirty="0"/>
              <a:t>  all :   f4( </a:t>
            </a:r>
            <a:r>
              <a:rPr lang="fr-FR" sz="3200" b="1" dirty="0"/>
              <a:t>cached2 </a:t>
            </a:r>
            <a:r>
              <a:rPr lang="fr-FR" sz="3200" dirty="0"/>
              <a:t>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70509AB8-66E6-4582-8215-FA84FE06A089}"/>
              </a:ext>
            </a:extLst>
          </p:cNvPr>
          <p:cNvSpPr/>
          <p:nvPr/>
        </p:nvSpPr>
        <p:spPr>
          <a:xfrm>
            <a:off x="6545460" y="4565577"/>
            <a:ext cx="340360" cy="597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C07E1-D829-4796-B28C-51434A857E15}"/>
              </a:ext>
            </a:extLst>
          </p:cNvPr>
          <p:cNvSpPr/>
          <p:nvPr/>
        </p:nvSpPr>
        <p:spPr>
          <a:xfrm>
            <a:off x="7247994" y="3976816"/>
            <a:ext cx="1061719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CDB61C-68B7-47BA-B641-EEFE1FE09988}"/>
              </a:ext>
            </a:extLst>
          </p:cNvPr>
          <p:cNvSpPr txBox="1"/>
          <p:nvPr/>
        </p:nvSpPr>
        <p:spPr>
          <a:xfrm>
            <a:off x="7240165" y="4014331"/>
            <a:ext cx="32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Rdd4 = rdd2.f4()</a:t>
            </a: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C580AE09-073D-489F-96B3-8CCCB55555B2}"/>
              </a:ext>
            </a:extLst>
          </p:cNvPr>
          <p:cNvSpPr/>
          <p:nvPr/>
        </p:nvSpPr>
        <p:spPr>
          <a:xfrm>
            <a:off x="6309240" y="3596843"/>
            <a:ext cx="464940" cy="919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1BD786-575A-49A8-9A14-191A24BA7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592" y="4637146"/>
            <a:ext cx="1407205" cy="1453179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227A3EF1-EE55-40AF-B78D-F0ECF4E0945D}"/>
              </a:ext>
            </a:extLst>
          </p:cNvPr>
          <p:cNvSpPr/>
          <p:nvPr/>
        </p:nvSpPr>
        <p:spPr>
          <a:xfrm rot="16200000">
            <a:off x="4866469" y="5969988"/>
            <a:ext cx="260063" cy="146747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85BAB38D-F36F-4A6A-8B8F-C9B66EBB72A3}"/>
              </a:ext>
            </a:extLst>
          </p:cNvPr>
          <p:cNvSpPr/>
          <p:nvPr/>
        </p:nvSpPr>
        <p:spPr>
          <a:xfrm rot="16200000">
            <a:off x="10652590" y="5951375"/>
            <a:ext cx="260063" cy="146747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B14874BE-D8B7-4D3C-AE51-6AC72083DC23}"/>
              </a:ext>
            </a:extLst>
          </p:cNvPr>
          <p:cNvSpPr/>
          <p:nvPr/>
        </p:nvSpPr>
        <p:spPr>
          <a:xfrm rot="10800000">
            <a:off x="7946075" y="2787992"/>
            <a:ext cx="363638" cy="6945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5FB01C-F2D0-4031-877B-739407BB0D2B}"/>
              </a:ext>
            </a:extLst>
          </p:cNvPr>
          <p:cNvSpPr txBox="1"/>
          <p:nvPr/>
        </p:nvSpPr>
        <p:spPr>
          <a:xfrm>
            <a:off x="8543423" y="2435283"/>
            <a:ext cx="2985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Force (non-</a:t>
            </a:r>
            <a:r>
              <a:rPr lang="fr-FR" sz="3200" dirty="0" err="1"/>
              <a:t>lazy</a:t>
            </a:r>
            <a:r>
              <a:rPr lang="fr-FR" sz="3200" dirty="0"/>
              <a:t>) </a:t>
            </a:r>
          </a:p>
          <a:p>
            <a:r>
              <a:rPr lang="fr-FR" sz="3200" dirty="0" err="1"/>
              <a:t>Computed</a:t>
            </a:r>
            <a:r>
              <a:rPr lang="fr-FR" sz="3200" dirty="0"/>
              <a:t> ONCE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B42168-21EA-40D1-B997-7929499ED7E0}"/>
              </a:ext>
            </a:extLst>
          </p:cNvPr>
          <p:cNvCxnSpPr/>
          <p:nvPr/>
        </p:nvCxnSpPr>
        <p:spPr>
          <a:xfrm>
            <a:off x="716280" y="3469298"/>
            <a:ext cx="10850880" cy="45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A83F43B-2656-4836-ABD1-1A4988652F0E}"/>
              </a:ext>
            </a:extLst>
          </p:cNvPr>
          <p:cNvSpPr/>
          <p:nvPr/>
        </p:nvSpPr>
        <p:spPr>
          <a:xfrm>
            <a:off x="3423920" y="2810742"/>
            <a:ext cx="464940" cy="5896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DA5D64-6655-47A6-AE20-BB5387EFE1AC}"/>
              </a:ext>
            </a:extLst>
          </p:cNvPr>
          <p:cNvSpPr txBox="1"/>
          <p:nvPr/>
        </p:nvSpPr>
        <p:spPr>
          <a:xfrm>
            <a:off x="4335571" y="2891129"/>
            <a:ext cx="255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rdd2</a:t>
            </a:r>
            <a:r>
              <a:rPr lang="fr-FR" sz="3600" b="1" dirty="0"/>
              <a:t>.cache()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219B0D-C120-41FD-94F4-8083BF6EDB60}"/>
              </a:ext>
            </a:extLst>
          </p:cNvPr>
          <p:cNvCxnSpPr/>
          <p:nvPr/>
        </p:nvCxnSpPr>
        <p:spPr>
          <a:xfrm>
            <a:off x="716280" y="3540418"/>
            <a:ext cx="10850880" cy="45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80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3F9B-33E3-4658-9279-EB7E9D03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RDD.cache</a:t>
            </a:r>
            <a:r>
              <a:rPr lang="fr-FR" dirty="0"/>
              <a:t>()  or .</a:t>
            </a:r>
            <a:r>
              <a:rPr lang="fr-FR" dirty="0" err="1"/>
              <a:t>persist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 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recomputing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EDEB5-5FBC-457A-9238-E1AAEFF05E68}"/>
              </a:ext>
            </a:extLst>
          </p:cNvPr>
          <p:cNvSpPr txBox="1"/>
          <p:nvPr/>
        </p:nvSpPr>
        <p:spPr>
          <a:xfrm>
            <a:off x="219969" y="1514426"/>
            <a:ext cx="991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result</a:t>
            </a:r>
            <a:r>
              <a:rPr lang="fr-FR" sz="2800" dirty="0"/>
              <a:t> = Func1 (    </a:t>
            </a:r>
            <a:r>
              <a:rPr lang="fr-FR" sz="2800" b="1" dirty="0" err="1"/>
              <a:t>cached</a:t>
            </a:r>
            <a:r>
              <a:rPr lang="fr-FR" sz="2800" dirty="0"/>
              <a:t>( rddFunc2 ( rddFunc3 ( … </a:t>
            </a:r>
            <a:r>
              <a:rPr lang="fr-FR" sz="2800" dirty="0" err="1"/>
              <a:t>rddFunc</a:t>
            </a:r>
            <a:r>
              <a:rPr lang="fr-FR" sz="2800" dirty="0"/>
              <a:t> N))))   )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3EC0C17-CDB6-4D20-B64E-FE7999208B2E}"/>
              </a:ext>
            </a:extLst>
          </p:cNvPr>
          <p:cNvSpPr/>
          <p:nvPr/>
        </p:nvSpPr>
        <p:spPr>
          <a:xfrm rot="16200000">
            <a:off x="1735282" y="3762225"/>
            <a:ext cx="280784" cy="230124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B9C0B6-3302-4021-9675-D6D885015197}"/>
              </a:ext>
            </a:extLst>
          </p:cNvPr>
          <p:cNvGrpSpPr/>
          <p:nvPr/>
        </p:nvGrpSpPr>
        <p:grpSpPr>
          <a:xfrm>
            <a:off x="807719" y="3334871"/>
            <a:ext cx="2046883" cy="993663"/>
            <a:chOff x="721360" y="3789680"/>
            <a:chExt cx="4191000" cy="15392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47A3D-F076-494B-AECD-75B54775AE47}"/>
                </a:ext>
              </a:extLst>
            </p:cNvPr>
            <p:cNvSpPr/>
            <p:nvPr/>
          </p:nvSpPr>
          <p:spPr>
            <a:xfrm>
              <a:off x="721360" y="3789680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178D43-005B-4E2D-A87C-3E61B94AA98E}"/>
                </a:ext>
              </a:extLst>
            </p:cNvPr>
            <p:cNvSpPr/>
            <p:nvPr/>
          </p:nvSpPr>
          <p:spPr>
            <a:xfrm>
              <a:off x="721360" y="4242732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C4B444-DB7D-4918-A2FA-C1CF9FC9A328}"/>
                </a:ext>
              </a:extLst>
            </p:cNvPr>
            <p:cNvSpPr/>
            <p:nvPr/>
          </p:nvSpPr>
          <p:spPr>
            <a:xfrm>
              <a:off x="960120" y="4816772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1E8573-4193-4428-9A55-BEEFC2024F5A}"/>
                </a:ext>
              </a:extLst>
            </p:cNvPr>
            <p:cNvSpPr/>
            <p:nvPr/>
          </p:nvSpPr>
          <p:spPr>
            <a:xfrm rot="1948786">
              <a:off x="1849120" y="4016206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8368296-BC61-48E7-B833-2BD69472DB0D}"/>
                </a:ext>
              </a:extLst>
            </p:cNvPr>
            <p:cNvSpPr/>
            <p:nvPr/>
          </p:nvSpPr>
          <p:spPr>
            <a:xfrm rot="20315969">
              <a:off x="1849120" y="4553753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D11842-F012-4F84-A86F-E20C6A0E5ACF}"/>
                </a:ext>
              </a:extLst>
            </p:cNvPr>
            <p:cNvSpPr/>
            <p:nvPr/>
          </p:nvSpPr>
          <p:spPr>
            <a:xfrm>
              <a:off x="2570480" y="4320677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7D37F80-8360-4342-BA32-3998F44403A7}"/>
                </a:ext>
              </a:extLst>
            </p:cNvPr>
            <p:cNvSpPr/>
            <p:nvPr/>
          </p:nvSpPr>
          <p:spPr>
            <a:xfrm rot="20315969">
              <a:off x="3460713" y="5102392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05E2D5B-B77F-4AE5-913B-B3A03615EAF0}"/>
                </a:ext>
              </a:extLst>
            </p:cNvPr>
            <p:cNvSpPr/>
            <p:nvPr/>
          </p:nvSpPr>
          <p:spPr>
            <a:xfrm rot="1948786">
              <a:off x="3462103" y="4553753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4B4AA5-3ADC-4CCC-AE2E-AE81673583DF}"/>
                </a:ext>
              </a:extLst>
            </p:cNvPr>
            <p:cNvSpPr/>
            <p:nvPr/>
          </p:nvSpPr>
          <p:spPr>
            <a:xfrm>
              <a:off x="4150360" y="4820145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55C249-A17D-449D-BAED-4FE1D753C905}"/>
              </a:ext>
            </a:extLst>
          </p:cNvPr>
          <p:cNvCxnSpPr>
            <a:cxnSpLocks/>
          </p:cNvCxnSpPr>
          <p:nvPr/>
        </p:nvCxnSpPr>
        <p:spPr>
          <a:xfrm flipV="1">
            <a:off x="3229325" y="2611783"/>
            <a:ext cx="1004545" cy="9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6ED16-840F-4B5F-93F4-9E7CB079B710}"/>
              </a:ext>
            </a:extLst>
          </p:cNvPr>
          <p:cNvCxnSpPr>
            <a:cxnSpLocks/>
          </p:cNvCxnSpPr>
          <p:nvPr/>
        </p:nvCxnSpPr>
        <p:spPr>
          <a:xfrm>
            <a:off x="3239733" y="4201093"/>
            <a:ext cx="1026157" cy="89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7F1B7C-5E86-4107-B5D2-DBCF417B03BB}"/>
              </a:ext>
            </a:extLst>
          </p:cNvPr>
          <p:cNvSpPr txBox="1"/>
          <p:nvPr/>
        </p:nvSpPr>
        <p:spPr>
          <a:xfrm>
            <a:off x="4278500" y="2149008"/>
            <a:ext cx="19800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Cached</a:t>
            </a:r>
            <a:endParaRPr lang="fr-FR" sz="3200" b="1" dirty="0"/>
          </a:p>
          <a:p>
            <a:r>
              <a:rPr lang="fr-FR" sz="3200" b="1" dirty="0"/>
              <a:t>Mem/Disk</a:t>
            </a:r>
            <a:endParaRPr lang="fr-F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59FA4C-F902-4555-8DED-1C7659995084}"/>
              </a:ext>
            </a:extLst>
          </p:cNvPr>
          <p:cNvSpPr txBox="1"/>
          <p:nvPr/>
        </p:nvSpPr>
        <p:spPr>
          <a:xfrm>
            <a:off x="4954576" y="3947970"/>
            <a:ext cx="187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Re-evaluate</a:t>
            </a:r>
            <a:r>
              <a:rPr lang="fr-FR" b="1" dirty="0"/>
              <a:t> if Fail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E15901-ABDC-4A23-920F-AD052788134D}"/>
              </a:ext>
            </a:extLst>
          </p:cNvPr>
          <p:cNvCxnSpPr>
            <a:cxnSpLocks/>
          </p:cNvCxnSpPr>
          <p:nvPr/>
        </p:nvCxnSpPr>
        <p:spPr>
          <a:xfrm>
            <a:off x="9050247" y="2520116"/>
            <a:ext cx="2711969" cy="3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4DDEC4-4DF3-4C8B-AE49-154F390512D7}"/>
              </a:ext>
            </a:extLst>
          </p:cNvPr>
          <p:cNvSpPr txBox="1"/>
          <p:nvPr/>
        </p:nvSpPr>
        <p:spPr>
          <a:xfrm>
            <a:off x="1179583" y="5090639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Compute</a:t>
            </a:r>
            <a:r>
              <a:rPr lang="fr-FR" dirty="0"/>
              <a:t> once …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B2224C-0A8E-4E95-A4AE-15B1B9C8F6DD}"/>
              </a:ext>
            </a:extLst>
          </p:cNvPr>
          <p:cNvGrpSpPr/>
          <p:nvPr/>
        </p:nvGrpSpPr>
        <p:grpSpPr>
          <a:xfrm>
            <a:off x="4479329" y="4331092"/>
            <a:ext cx="2034449" cy="920303"/>
            <a:chOff x="721360" y="3789680"/>
            <a:chExt cx="4191000" cy="15392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B05B4A-666E-482F-A591-A251F11EC862}"/>
                </a:ext>
              </a:extLst>
            </p:cNvPr>
            <p:cNvSpPr/>
            <p:nvPr/>
          </p:nvSpPr>
          <p:spPr>
            <a:xfrm>
              <a:off x="721360" y="3789680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F22BF7-E1F9-4F2D-AACA-E9ED46CC348C}"/>
                </a:ext>
              </a:extLst>
            </p:cNvPr>
            <p:cNvSpPr/>
            <p:nvPr/>
          </p:nvSpPr>
          <p:spPr>
            <a:xfrm>
              <a:off x="721360" y="4242732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6966A9-E7C1-461E-A396-A486D5A57AEC}"/>
                </a:ext>
              </a:extLst>
            </p:cNvPr>
            <p:cNvSpPr/>
            <p:nvPr/>
          </p:nvSpPr>
          <p:spPr>
            <a:xfrm>
              <a:off x="960120" y="4816772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8645EC67-54E9-4698-9019-D3D654C871B4}"/>
                </a:ext>
              </a:extLst>
            </p:cNvPr>
            <p:cNvSpPr/>
            <p:nvPr/>
          </p:nvSpPr>
          <p:spPr>
            <a:xfrm rot="1948786">
              <a:off x="1849120" y="4016206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B527C83B-C6A4-4DB0-AA52-BEE24A2C569B}"/>
                </a:ext>
              </a:extLst>
            </p:cNvPr>
            <p:cNvSpPr/>
            <p:nvPr/>
          </p:nvSpPr>
          <p:spPr>
            <a:xfrm rot="20315969">
              <a:off x="1849120" y="4553753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41FD37-A936-45F6-861C-54AA4BB78F03}"/>
                </a:ext>
              </a:extLst>
            </p:cNvPr>
            <p:cNvSpPr/>
            <p:nvPr/>
          </p:nvSpPr>
          <p:spPr>
            <a:xfrm>
              <a:off x="2570480" y="4320677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D3337F6C-5B18-4BF2-87AE-47C1E1716950}"/>
                </a:ext>
              </a:extLst>
            </p:cNvPr>
            <p:cNvSpPr/>
            <p:nvPr/>
          </p:nvSpPr>
          <p:spPr>
            <a:xfrm rot="20315969">
              <a:off x="3460713" y="5102392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3D53C867-5839-4002-8B86-6A704A82AEA7}"/>
                </a:ext>
              </a:extLst>
            </p:cNvPr>
            <p:cNvSpPr/>
            <p:nvPr/>
          </p:nvSpPr>
          <p:spPr>
            <a:xfrm rot="1948786">
              <a:off x="3462103" y="4553753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F8003D-56A4-4B44-A518-897C132082B4}"/>
                </a:ext>
              </a:extLst>
            </p:cNvPr>
            <p:cNvSpPr/>
            <p:nvPr/>
          </p:nvSpPr>
          <p:spPr>
            <a:xfrm>
              <a:off x="4150360" y="4820145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730BB2-3B37-4AE4-848A-59A76A652C39}"/>
              </a:ext>
            </a:extLst>
          </p:cNvPr>
          <p:cNvSpPr txBox="1"/>
          <p:nvPr/>
        </p:nvSpPr>
        <p:spPr>
          <a:xfrm>
            <a:off x="7034240" y="3942380"/>
            <a:ext cx="20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From</a:t>
            </a:r>
            <a:r>
              <a:rPr lang="fr-FR" b="1" dirty="0"/>
              <a:t> scratch </a:t>
            </a:r>
            <a:r>
              <a:rPr lang="fr-FR" b="1" dirty="0" err="1"/>
              <a:t>again</a:t>
            </a:r>
            <a:r>
              <a:rPr lang="fr-FR" b="1" dirty="0"/>
              <a:t>?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09FA46-272B-4419-A565-786E46C6ECBE}"/>
              </a:ext>
            </a:extLst>
          </p:cNvPr>
          <p:cNvGrpSpPr/>
          <p:nvPr/>
        </p:nvGrpSpPr>
        <p:grpSpPr>
          <a:xfrm>
            <a:off x="7191811" y="4353732"/>
            <a:ext cx="1858436" cy="870466"/>
            <a:chOff x="721360" y="3789680"/>
            <a:chExt cx="4191000" cy="15392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154EF0-3B95-4E3C-A2D4-03398F99394E}"/>
                </a:ext>
              </a:extLst>
            </p:cNvPr>
            <p:cNvSpPr/>
            <p:nvPr/>
          </p:nvSpPr>
          <p:spPr>
            <a:xfrm>
              <a:off x="721360" y="3789680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4C3EFB-A34F-4CFA-B873-91DEF139DB60}"/>
                </a:ext>
              </a:extLst>
            </p:cNvPr>
            <p:cNvSpPr/>
            <p:nvPr/>
          </p:nvSpPr>
          <p:spPr>
            <a:xfrm>
              <a:off x="721360" y="4242732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0F80BC-07C3-4468-AB7F-BBC32C337D9E}"/>
                </a:ext>
              </a:extLst>
            </p:cNvPr>
            <p:cNvSpPr/>
            <p:nvPr/>
          </p:nvSpPr>
          <p:spPr>
            <a:xfrm>
              <a:off x="960120" y="4816772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F46FC97A-767E-4AD6-A0A7-2A6572A0E20A}"/>
                </a:ext>
              </a:extLst>
            </p:cNvPr>
            <p:cNvSpPr/>
            <p:nvPr/>
          </p:nvSpPr>
          <p:spPr>
            <a:xfrm rot="1948786">
              <a:off x="1849120" y="4016206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08B7D4F-5AC6-49D2-83A8-49246D6D2253}"/>
                </a:ext>
              </a:extLst>
            </p:cNvPr>
            <p:cNvSpPr/>
            <p:nvPr/>
          </p:nvSpPr>
          <p:spPr>
            <a:xfrm rot="20315969">
              <a:off x="1849120" y="4553753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D6AC3F-A69D-4B00-938D-16D603DE2948}"/>
                </a:ext>
              </a:extLst>
            </p:cNvPr>
            <p:cNvSpPr/>
            <p:nvPr/>
          </p:nvSpPr>
          <p:spPr>
            <a:xfrm>
              <a:off x="2570480" y="4320677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7B8FB1D3-13F6-4421-9DBF-AF35E3BCEA3F}"/>
                </a:ext>
              </a:extLst>
            </p:cNvPr>
            <p:cNvSpPr/>
            <p:nvPr/>
          </p:nvSpPr>
          <p:spPr>
            <a:xfrm rot="20315969">
              <a:off x="3460713" y="5102392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EE9A56C-B7F7-4011-80A9-246FBB45D2F8}"/>
                </a:ext>
              </a:extLst>
            </p:cNvPr>
            <p:cNvSpPr/>
            <p:nvPr/>
          </p:nvSpPr>
          <p:spPr>
            <a:xfrm rot="1948786">
              <a:off x="3462103" y="4553753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81F107-8CD9-4833-90FE-EE0339B43BAD}"/>
                </a:ext>
              </a:extLst>
            </p:cNvPr>
            <p:cNvSpPr/>
            <p:nvPr/>
          </p:nvSpPr>
          <p:spPr>
            <a:xfrm>
              <a:off x="4150360" y="4820145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3BF32A-FBD4-4291-9CC0-04728F9A4911}"/>
              </a:ext>
            </a:extLst>
          </p:cNvPr>
          <p:cNvCxnSpPr>
            <a:cxnSpLocks/>
          </p:cNvCxnSpPr>
          <p:nvPr/>
        </p:nvCxnSpPr>
        <p:spPr>
          <a:xfrm flipV="1">
            <a:off x="11353800" y="4041311"/>
            <a:ext cx="550997" cy="96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8B9DF08-EF9A-48BC-B0D2-C070078D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59" y="2058176"/>
            <a:ext cx="2227733" cy="1749918"/>
          </a:xfrm>
          <a:prstGeom prst="rect">
            <a:avLst/>
          </a:prstGeom>
        </p:spPr>
      </p:pic>
      <p:sp>
        <p:nvSpPr>
          <p:cNvPr id="61" name="Cylinder 60">
            <a:extLst>
              <a:ext uri="{FF2B5EF4-FFF2-40B4-BE49-F238E27FC236}">
                <a16:creationId xmlns:a16="http://schemas.microsoft.com/office/drawing/2014/main" id="{25FEDFB1-1AF5-48C7-BD7E-1F3DD73DAB65}"/>
              </a:ext>
            </a:extLst>
          </p:cNvPr>
          <p:cNvSpPr/>
          <p:nvPr/>
        </p:nvSpPr>
        <p:spPr>
          <a:xfrm>
            <a:off x="5570473" y="3081720"/>
            <a:ext cx="326150" cy="3693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4" name="Picture 2" descr="Movie Market - Prints &amp;amp; Posters of Groundhog Day 203819">
            <a:extLst>
              <a:ext uri="{FF2B5EF4-FFF2-40B4-BE49-F238E27FC236}">
                <a16:creationId xmlns:a16="http://schemas.microsoft.com/office/drawing/2014/main" id="{85903E02-088A-4C56-B018-88062E5E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88" y="5148204"/>
            <a:ext cx="1366133" cy="17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Movie Market - Prints &amp;amp; Posters of Groundhog Day 203819">
            <a:extLst>
              <a:ext uri="{FF2B5EF4-FFF2-40B4-BE49-F238E27FC236}">
                <a16:creationId xmlns:a16="http://schemas.microsoft.com/office/drawing/2014/main" id="{941CF7B3-2EAE-46E1-BBE4-096B8CC2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31" y="5139329"/>
            <a:ext cx="1366133" cy="17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Movie Market - Prints &amp;amp; Posters of Groundhog Day 203819">
            <a:extLst>
              <a:ext uri="{FF2B5EF4-FFF2-40B4-BE49-F238E27FC236}">
                <a16:creationId xmlns:a16="http://schemas.microsoft.com/office/drawing/2014/main" id="{3C5FA1CE-AE0E-43E5-8B38-2A4D4E31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532" y="5141476"/>
            <a:ext cx="1366133" cy="17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4AF8D7D-84DF-4252-9793-62D8C93A7769}"/>
              </a:ext>
            </a:extLst>
          </p:cNvPr>
          <p:cNvSpPr/>
          <p:nvPr/>
        </p:nvSpPr>
        <p:spPr>
          <a:xfrm>
            <a:off x="4763265" y="3158999"/>
            <a:ext cx="326150" cy="2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E58B9F7-2495-42B7-A4D3-74216A434869}"/>
              </a:ext>
            </a:extLst>
          </p:cNvPr>
          <p:cNvGrpSpPr/>
          <p:nvPr/>
        </p:nvGrpSpPr>
        <p:grpSpPr>
          <a:xfrm>
            <a:off x="9378087" y="4256616"/>
            <a:ext cx="1858436" cy="870466"/>
            <a:chOff x="721360" y="3789680"/>
            <a:chExt cx="4191000" cy="153923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0F47567-4339-49B3-B2E3-177D43E85443}"/>
                </a:ext>
              </a:extLst>
            </p:cNvPr>
            <p:cNvSpPr/>
            <p:nvPr/>
          </p:nvSpPr>
          <p:spPr>
            <a:xfrm>
              <a:off x="721360" y="3789680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75D78E4-246B-4C2D-A5F2-FAEF5801E260}"/>
                </a:ext>
              </a:extLst>
            </p:cNvPr>
            <p:cNvSpPr/>
            <p:nvPr/>
          </p:nvSpPr>
          <p:spPr>
            <a:xfrm>
              <a:off x="721360" y="4242732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E0D7BC9-2EAE-41E9-BB4D-FDF13A0429C7}"/>
                </a:ext>
              </a:extLst>
            </p:cNvPr>
            <p:cNvSpPr/>
            <p:nvPr/>
          </p:nvSpPr>
          <p:spPr>
            <a:xfrm>
              <a:off x="960120" y="4816772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EBC7527D-D490-4AAE-8B9B-DF6067A2BB23}"/>
                </a:ext>
              </a:extLst>
            </p:cNvPr>
            <p:cNvSpPr/>
            <p:nvPr/>
          </p:nvSpPr>
          <p:spPr>
            <a:xfrm rot="1948786">
              <a:off x="1849120" y="4016206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41D34D59-0750-44A3-8EDF-05413E44BA1F}"/>
                </a:ext>
              </a:extLst>
            </p:cNvPr>
            <p:cNvSpPr/>
            <p:nvPr/>
          </p:nvSpPr>
          <p:spPr>
            <a:xfrm rot="20315969">
              <a:off x="1849120" y="4553753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DF245C3-1281-4979-9997-589DF2E720F2}"/>
                </a:ext>
              </a:extLst>
            </p:cNvPr>
            <p:cNvSpPr/>
            <p:nvPr/>
          </p:nvSpPr>
          <p:spPr>
            <a:xfrm>
              <a:off x="2570480" y="4320677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DB168DA-033B-40B4-AF01-6EDA15F2D4AD}"/>
                </a:ext>
              </a:extLst>
            </p:cNvPr>
            <p:cNvSpPr/>
            <p:nvPr/>
          </p:nvSpPr>
          <p:spPr>
            <a:xfrm rot="20315969">
              <a:off x="3460713" y="5102392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4E8EAD15-5F7C-45AF-8A5C-D2CFAF66F647}"/>
                </a:ext>
              </a:extLst>
            </p:cNvPr>
            <p:cNvSpPr/>
            <p:nvPr/>
          </p:nvSpPr>
          <p:spPr>
            <a:xfrm rot="1948786">
              <a:off x="3462103" y="4553753"/>
              <a:ext cx="477520" cy="2265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6735C99-28DA-42EB-B6F3-C9E99D316EEB}"/>
                </a:ext>
              </a:extLst>
            </p:cNvPr>
            <p:cNvSpPr/>
            <p:nvPr/>
          </p:nvSpPr>
          <p:spPr>
            <a:xfrm>
              <a:off x="4150360" y="4820145"/>
              <a:ext cx="762000" cy="300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C4DAB72-DD3C-40D0-987F-15519454652A}"/>
              </a:ext>
            </a:extLst>
          </p:cNvPr>
          <p:cNvSpPr txBox="1"/>
          <p:nvPr/>
        </p:nvSpPr>
        <p:spPr>
          <a:xfrm>
            <a:off x="9382341" y="391029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87698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6124-B2A9-445F-AFB6-89439E90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0DE99-ED51-4CF9-8E6A-E2F9A178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73" y="0"/>
            <a:ext cx="10789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AFA-65B0-4B6F-9901-9CB4D4AF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</a:t>
            </a:r>
            <a:r>
              <a:rPr lang="fr-FR" dirty="0" err="1"/>
              <a:t>Purposes</a:t>
            </a:r>
            <a:r>
              <a:rPr lang="fr-FR" dirty="0"/>
              <a:t> – Multi Langages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4C94-0BB2-4825-AB7A-CEE858EF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5" y="1547592"/>
            <a:ext cx="8698361" cy="5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0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BA8BCC-4B95-4359-B587-861FEC4F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55" y="607889"/>
            <a:ext cx="7212169" cy="5158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9EF6-4C59-48B9-9D7C-F2F024AC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4711837"/>
            <a:ext cx="5897880" cy="1894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003E2-6605-40D3-B3E0-CAA88E7C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15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abstract class </a:t>
            </a:r>
            <a:r>
              <a:rPr lang="fr-FR" dirty="0" err="1"/>
              <a:t>org.apache.spark.rdd.RDD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116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5256-742D-4233-B6AD-E91C76A7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-28604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080BD-3DFF-4065-8EB5-686B0FC3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139" y="1467448"/>
            <a:ext cx="3169920" cy="1039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3B29D-92E1-484A-AB59-248BCE7A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" y="3667760"/>
            <a:ext cx="4683583" cy="2061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C12262-ACE8-4E4B-A69C-B68008EE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20" y="2928859"/>
            <a:ext cx="4284019" cy="3609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FDDE30-A7FB-4AAE-BECB-5AC5B3170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1089947"/>
            <a:ext cx="3664903" cy="23390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12363D-235D-4013-AE06-8627B8320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120" y="650766"/>
            <a:ext cx="2802398" cy="2339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DCB149-F4D9-4FC1-8322-89202C4D7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361" y="1007612"/>
            <a:ext cx="2251082" cy="4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7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303D-F4D2-43B6-A1E0-B37520E3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0" y="-259569"/>
            <a:ext cx="7630160" cy="1325563"/>
          </a:xfrm>
        </p:spPr>
        <p:txBody>
          <a:bodyPr/>
          <a:lstStyle/>
          <a:p>
            <a:pPr algn="ctr"/>
            <a:r>
              <a:rPr lang="fr-FR" dirty="0"/>
              <a:t>RDD </a:t>
            </a:r>
            <a:r>
              <a:rPr lang="fr-FR" dirty="0" err="1"/>
              <a:t>operators</a:t>
            </a:r>
            <a:r>
              <a:rPr lang="fr-FR" dirty="0"/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550A8-96DA-4AEC-8AE0-4F2878B1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4" y="403213"/>
            <a:ext cx="3375586" cy="6150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9ADB9-B348-45EA-A174-521FEACC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454" y="0"/>
            <a:ext cx="311119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2DB4B-DACC-442A-85C2-F3C5C25F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831530"/>
            <a:ext cx="3569017" cy="1723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8138A-D6EB-4638-998C-C8DDFFBBF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080" y="2554673"/>
            <a:ext cx="3111190" cy="14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4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727B-F92E-4855-BA7E-756A4E27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Sub</a:t>
            </a:r>
            <a:r>
              <a:rPr lang="fr-FR" dirty="0"/>
              <a:t>-class </a:t>
            </a:r>
            <a:r>
              <a:rPr lang="fr-FR" dirty="0" err="1"/>
              <a:t>Hierarchy</a:t>
            </a:r>
            <a:r>
              <a:rPr lang="fr-FR" dirty="0"/>
              <a:t> </a:t>
            </a:r>
            <a:r>
              <a:rPr lang="fr-FR" dirty="0" err="1"/>
              <a:t>extending</a:t>
            </a:r>
            <a:r>
              <a:rPr lang="fr-FR" dirty="0"/>
              <a:t> RDD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D8A0A-E322-4A6B-9029-D4AA5211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96" y="1432560"/>
            <a:ext cx="3319814" cy="5242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AFBCB-7857-40AF-9B65-3C056DCC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20" y="1259580"/>
            <a:ext cx="3884844" cy="55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99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iagram of the Unified Dataset API in Apache Spark 2.0">
            <a:extLst>
              <a:ext uri="{FF2B5EF4-FFF2-40B4-BE49-F238E27FC236}">
                <a16:creationId xmlns:a16="http://schemas.microsoft.com/office/drawing/2014/main" id="{38A9BBBA-2B78-435A-9C5B-A28AE308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46" y="3480347"/>
            <a:ext cx="5600393" cy="3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0D906-B8B7-4FE3-BD41-C6D51B45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Deprecated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api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64FE2-A0B0-4175-9AA6-667462D049D3}"/>
              </a:ext>
            </a:extLst>
          </p:cNvPr>
          <p:cNvSpPr txBox="1"/>
          <p:nvPr/>
        </p:nvSpPr>
        <p:spPr>
          <a:xfrm>
            <a:off x="391161" y="1953073"/>
            <a:ext cx="8503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DataFrame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deprecated</a:t>
            </a:r>
            <a:r>
              <a:rPr lang="fr-FR" sz="2800" dirty="0"/>
              <a:t> </a:t>
            </a:r>
            <a:r>
              <a:rPr lang="fr-FR" sz="2800" dirty="0" err="1"/>
              <a:t>since</a:t>
            </a:r>
            <a:r>
              <a:rPr lang="fr-FR" sz="2800" dirty="0"/>
              <a:t> 2016</a:t>
            </a:r>
          </a:p>
          <a:p>
            <a:r>
              <a:rPr lang="fr-FR" sz="2800" dirty="0"/>
              <a:t>Spark </a:t>
            </a:r>
            <a:r>
              <a:rPr lang="fr-FR" sz="2800" dirty="0" err="1"/>
              <a:t>still</a:t>
            </a:r>
            <a:r>
              <a:rPr lang="fr-FR" sz="2800" dirty="0"/>
              <a:t> have 2 usage « </a:t>
            </a:r>
            <a:r>
              <a:rPr lang="fr-FR" sz="2800" dirty="0" err="1"/>
              <a:t>kind</a:t>
            </a:r>
            <a:r>
              <a:rPr lang="fr-FR" sz="2800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FR" sz="2800" dirty="0" err="1"/>
              <a:t>untyped</a:t>
            </a:r>
            <a:r>
              <a:rPr lang="fr-FR" sz="2800" dirty="0"/>
              <a:t> (</a:t>
            </a:r>
            <a:r>
              <a:rPr lang="fr-FR" sz="2800" dirty="0" err="1"/>
              <a:t>sql</a:t>
            </a:r>
            <a:r>
              <a:rPr lang="fr-FR" sz="2800" dirty="0"/>
              <a:t>) … </a:t>
            </a:r>
            <a:r>
              <a:rPr lang="fr-FR" sz="2800" dirty="0" err="1"/>
              <a:t>DataSet</a:t>
            </a:r>
            <a:r>
              <a:rPr lang="fr-FR" sz="2800" dirty="0"/>
              <a:t>&lt;Row&gt; = like </a:t>
            </a:r>
            <a:r>
              <a:rPr lang="fr-FR" sz="2800" dirty="0" err="1"/>
              <a:t>Jdbc</a:t>
            </a:r>
            <a:r>
              <a:rPr lang="fr-FR" sz="2800" dirty="0"/>
              <a:t> </a:t>
            </a:r>
            <a:r>
              <a:rPr lang="fr-FR" sz="2800" dirty="0" err="1"/>
              <a:t>ResultSet</a:t>
            </a:r>
            <a:endParaRPr lang="fr-FR" sz="2800" dirty="0"/>
          </a:p>
          <a:p>
            <a:pPr marL="285750" indent="-285750">
              <a:buFontTx/>
              <a:buChar char="-"/>
            </a:pPr>
            <a:r>
              <a:rPr lang="fr-FR" sz="2800" dirty="0" err="1"/>
              <a:t>Typed</a:t>
            </a:r>
            <a:r>
              <a:rPr lang="fr-FR" sz="2800" dirty="0"/>
              <a:t> … like </a:t>
            </a:r>
            <a:r>
              <a:rPr lang="fr-FR" sz="2800" dirty="0" err="1"/>
              <a:t>ArrayList</a:t>
            </a:r>
            <a:r>
              <a:rPr lang="fr-FR" sz="2800" dirty="0"/>
              <a:t>&lt;</a:t>
            </a:r>
            <a:r>
              <a:rPr lang="fr-FR" sz="2800" dirty="0" err="1"/>
              <a:t>YourClass</a:t>
            </a:r>
            <a:r>
              <a:rPr lang="fr-FR" sz="2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66982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D05A-2AE9-44C2-A7E5-55F0C0316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90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interface </a:t>
            </a:r>
            <a:r>
              <a:rPr lang="fr-FR" dirty="0" err="1"/>
              <a:t>org.apache.spark.sql.Row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D1621-496C-4F21-BD7D-1CD97316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6" y="1944432"/>
            <a:ext cx="3653864" cy="2210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94C5D-E4F9-4772-8A9E-40CAEB6A3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1" y="1690688"/>
            <a:ext cx="3249202" cy="5034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35A8C-E6B9-4AB5-90EF-38A8D8CF4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99" y="1823403"/>
            <a:ext cx="2969895" cy="2523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88AB3-1CE5-4DD0-B682-135C7D9E7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" y="4457139"/>
            <a:ext cx="5477479" cy="1717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1C1076-1CB3-42B4-8FF3-720B31970AEA}"/>
              </a:ext>
            </a:extLst>
          </p:cNvPr>
          <p:cNvSpPr txBox="1"/>
          <p:nvPr/>
        </p:nvSpPr>
        <p:spPr>
          <a:xfrm>
            <a:off x="582952" y="1187462"/>
            <a:ext cx="249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Ctor</a:t>
            </a:r>
            <a:r>
              <a:rPr lang="fr-FR" dirty="0"/>
              <a:t> + </a:t>
            </a:r>
            <a:r>
              <a:rPr lang="fr-FR" dirty="0" err="1"/>
              <a:t>schema</a:t>
            </a:r>
            <a:r>
              <a:rPr lang="fr-FR" dirty="0"/>
              <a:t> +</a:t>
            </a:r>
          </a:p>
          <a:p>
            <a:r>
              <a:rPr lang="fr-FR" dirty="0"/>
              <a:t>SCALA « </a:t>
            </a:r>
            <a:r>
              <a:rPr lang="fr-FR" dirty="0" err="1"/>
              <a:t>deconstructor</a:t>
            </a:r>
            <a:r>
              <a:rPr lang="fr-FR" dirty="0"/>
              <a:t>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BD9AE-1A55-4D9F-8930-D419F962A86B}"/>
              </a:ext>
            </a:extLst>
          </p:cNvPr>
          <p:cNvSpPr txBox="1"/>
          <p:nvPr/>
        </p:nvSpPr>
        <p:spPr>
          <a:xfrm>
            <a:off x="4353370" y="140803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String +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539CAD-9EF4-4096-98CF-371384EF7F41}"/>
              </a:ext>
            </a:extLst>
          </p:cNvPr>
          <p:cNvSpPr txBox="1"/>
          <p:nvPr/>
        </p:nvSpPr>
        <p:spPr>
          <a:xfrm>
            <a:off x="7543610" y="1364695"/>
            <a:ext cx="191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Typed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getters</a:t>
            </a:r>
          </a:p>
        </p:txBody>
      </p:sp>
    </p:spTree>
    <p:extLst>
      <p:ext uri="{BB962C8B-B14F-4D97-AF65-F5344CB8AC3E}">
        <p14:creationId xmlns:p14="http://schemas.microsoft.com/office/powerpoint/2010/main" val="1241708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CB6-19AA-4302-B569-4B19FA8C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Class « Row » </a:t>
            </a:r>
            <a:r>
              <a:rPr lang="fr-FR" dirty="0" err="1"/>
              <a:t>methods</a:t>
            </a:r>
            <a:r>
              <a:rPr lang="fr-FR" dirty="0"/>
              <a:t> API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care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9878B-760C-4DA9-92E0-D6A51D2E88C2}"/>
              </a:ext>
            </a:extLst>
          </p:cNvPr>
          <p:cNvSpPr txBox="1"/>
          <p:nvPr/>
        </p:nvSpPr>
        <p:spPr>
          <a:xfrm>
            <a:off x="1051560" y="2382351"/>
            <a:ext cx="10061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With</a:t>
            </a:r>
            <a:r>
              <a:rPr lang="fr-FR" sz="2400" dirty="0"/>
              <a:t> SQL </a:t>
            </a:r>
            <a:r>
              <a:rPr lang="fr-FR" sz="2400" dirty="0" err="1"/>
              <a:t>built-in</a:t>
            </a:r>
            <a:r>
              <a:rPr lang="fr-FR" sz="2400" dirty="0"/>
              <a:t> </a:t>
            </a:r>
            <a:r>
              <a:rPr lang="fr-FR" sz="2400" dirty="0" err="1"/>
              <a:t>functions</a:t>
            </a:r>
            <a:endParaRPr lang="fr-FR" sz="2400" dirty="0"/>
          </a:p>
          <a:p>
            <a:r>
              <a:rPr lang="fr-FR" sz="2400" dirty="0"/>
              <a:t> …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normally</a:t>
            </a:r>
            <a:r>
              <a:rPr lang="fr-FR" sz="2400" dirty="0"/>
              <a:t> do NOT </a:t>
            </a:r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any</a:t>
            </a:r>
            <a:r>
              <a:rPr lang="fr-FR" sz="2400" dirty="0"/>
              <a:t> « </a:t>
            </a:r>
            <a:r>
              <a:rPr lang="fr-FR" sz="2400" dirty="0" err="1"/>
              <a:t>map</a:t>
            </a:r>
            <a:r>
              <a:rPr lang="fr-FR" sz="2400" dirty="0"/>
              <a:t>(</a:t>
            </a:r>
            <a:r>
              <a:rPr lang="fr-FR" sz="2400" dirty="0" err="1"/>
              <a:t>row</a:t>
            </a:r>
            <a:r>
              <a:rPr lang="fr-FR" sz="2400" dirty="0"/>
              <a:t> =&gt; { … </a:t>
            </a:r>
            <a:r>
              <a:rPr lang="fr-FR" sz="2400" dirty="0" err="1"/>
              <a:t>row.someMethod</a:t>
            </a:r>
            <a:r>
              <a:rPr lang="fr-FR" sz="2400" dirty="0"/>
              <a:t>( ..) }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E75CE-831E-4BB6-96E1-ED0A46796CD4}"/>
              </a:ext>
            </a:extLst>
          </p:cNvPr>
          <p:cNvSpPr txBox="1"/>
          <p:nvPr/>
        </p:nvSpPr>
        <p:spPr>
          <a:xfrm>
            <a:off x="1051560" y="3718390"/>
            <a:ext cx="8658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Map</a:t>
            </a:r>
            <a:r>
              <a:rPr lang="fr-FR" sz="2400" dirty="0"/>
              <a:t> code fragments are </a:t>
            </a:r>
            <a:r>
              <a:rPr lang="fr-FR" sz="2400" dirty="0" err="1"/>
              <a:t>advanced</a:t>
            </a:r>
            <a:r>
              <a:rPr lang="fr-FR" sz="2400" dirty="0"/>
              <a:t> usages, running on « </a:t>
            </a:r>
            <a:r>
              <a:rPr lang="fr-FR" sz="2400" dirty="0" err="1"/>
              <a:t>Executors</a:t>
            </a:r>
            <a:r>
              <a:rPr lang="fr-FR" sz="2400" dirty="0"/>
              <a:t> »</a:t>
            </a:r>
          </a:p>
          <a:p>
            <a:r>
              <a:rPr lang="fr-FR" sz="2400" dirty="0"/>
              <a:t>… You focus on « Driver »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8A6E1-2B85-4AF3-8BA2-C5EE30706A22}"/>
              </a:ext>
            </a:extLst>
          </p:cNvPr>
          <p:cNvSpPr txBox="1"/>
          <p:nvPr/>
        </p:nvSpPr>
        <p:spPr>
          <a:xfrm>
            <a:off x="1087120" y="4978400"/>
            <a:ext cx="7967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List&lt;Row&gt; ls = </a:t>
            </a:r>
            <a:r>
              <a:rPr lang="fr-FR" sz="2400" dirty="0" err="1"/>
              <a:t>dataset.collect</a:t>
            </a:r>
            <a:r>
              <a:rPr lang="fr-FR" sz="2400" dirty="0"/>
              <a:t>();    </a:t>
            </a:r>
          </a:p>
          <a:p>
            <a:r>
              <a:rPr lang="fr-FR" sz="2400" dirty="0"/>
              <a:t>… </a:t>
            </a:r>
            <a:r>
              <a:rPr lang="fr-FR" sz="2400" dirty="0" err="1"/>
              <a:t>probably</a:t>
            </a:r>
            <a:r>
              <a:rPr lang="fr-FR" sz="2400" dirty="0"/>
              <a:t> a </a:t>
            </a:r>
            <a:r>
              <a:rPr lang="fr-FR" sz="2400" dirty="0" err="1"/>
              <a:t>bad</a:t>
            </a:r>
            <a:r>
              <a:rPr lang="fr-FR" sz="2400" dirty="0"/>
              <a:t> </a:t>
            </a:r>
            <a:r>
              <a:rPr lang="fr-FR" sz="2400" dirty="0" err="1"/>
              <a:t>idea</a:t>
            </a:r>
            <a:r>
              <a:rPr lang="fr-FR" sz="2400" dirty="0"/>
              <a:t> for in-memory </a:t>
            </a:r>
            <a:r>
              <a:rPr lang="fr-FR" sz="2400" dirty="0" err="1"/>
              <a:t>fitting</a:t>
            </a:r>
            <a:r>
              <a:rPr lang="fr-FR" sz="2400" dirty="0"/>
              <a:t> data on driver </a:t>
            </a:r>
            <a:r>
              <a:rPr lang="fr-FR" sz="2400" dirty="0" err="1"/>
              <a:t>side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27523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6B01-EA3F-445C-8B09-221CF8D0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-vs- </a:t>
            </a:r>
            <a:r>
              <a:rPr lang="fr-FR" dirty="0" err="1"/>
              <a:t>Compiled</a:t>
            </a:r>
            <a:r>
              <a:rPr lang="fr-FR" dirty="0"/>
              <a:t> Custom Class</a:t>
            </a:r>
          </a:p>
        </p:txBody>
      </p:sp>
      <p:pic>
        <p:nvPicPr>
          <p:cNvPr id="7170" name="Picture 2" descr="Type-safety spectrum between SQL, DataFrames and Datasets">
            <a:extLst>
              <a:ext uri="{FF2B5EF4-FFF2-40B4-BE49-F238E27FC236}">
                <a16:creationId xmlns:a16="http://schemas.microsoft.com/office/drawing/2014/main" id="{6D2365BA-3B78-4EE4-9439-57516211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20" y="1928588"/>
            <a:ext cx="9398000" cy="393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161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390-958B-4522-A13B-EC2D16B7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18255"/>
            <a:ext cx="11054080" cy="1325563"/>
          </a:xfrm>
        </p:spPr>
        <p:txBody>
          <a:bodyPr/>
          <a:lstStyle/>
          <a:p>
            <a:r>
              <a:rPr lang="fr-FR" dirty="0"/>
              <a:t>SQL … « </a:t>
            </a:r>
            <a:r>
              <a:rPr lang="fr-FR" dirty="0" err="1"/>
              <a:t>where</a:t>
            </a:r>
            <a:r>
              <a:rPr lang="fr-FR" dirty="0"/>
              <a:t> »   vs   </a:t>
            </a:r>
            <a:r>
              <a:rPr lang="fr-FR" dirty="0" err="1"/>
              <a:t>filter</a:t>
            </a:r>
            <a:r>
              <a:rPr lang="fr-FR" dirty="0"/>
              <a:t>( lambda </a:t>
            </a:r>
            <a:r>
              <a:rPr lang="fr-FR" dirty="0" err="1"/>
              <a:t>predicate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B469B-81B6-42FC-98BB-DAC43D370DBB}"/>
              </a:ext>
            </a:extLst>
          </p:cNvPr>
          <p:cNvSpPr txBox="1"/>
          <p:nvPr/>
        </p:nvSpPr>
        <p:spPr>
          <a:xfrm>
            <a:off x="68660" y="2569755"/>
            <a:ext cx="41987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spark.sql</a:t>
            </a:r>
            <a:r>
              <a:rPr lang="fr-FR" sz="2400" dirty="0"/>
              <a:t>("""</a:t>
            </a:r>
          </a:p>
          <a:p>
            <a:r>
              <a:rPr lang="fr-FR" sz="2400" dirty="0"/>
              <a:t>    select </a:t>
            </a:r>
            <a:r>
              <a:rPr lang="fr-FR" sz="2400" b="1" dirty="0"/>
              <a:t>p.id 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dirty="0" err="1"/>
              <a:t>from</a:t>
            </a:r>
            <a:r>
              <a:rPr lang="fr-FR" sz="2400" dirty="0"/>
              <a:t> User 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b="1" dirty="0" err="1"/>
              <a:t>where</a:t>
            </a:r>
            <a:r>
              <a:rPr lang="fr-FR" sz="2400" b="1" dirty="0"/>
              <a:t> </a:t>
            </a:r>
            <a:r>
              <a:rPr lang="fr-FR" sz="2400" b="1" dirty="0" err="1"/>
              <a:t>p.firstName</a:t>
            </a:r>
            <a:r>
              <a:rPr lang="fr-FR" sz="2400" b="1" dirty="0"/>
              <a:t> = ‘arnaud’</a:t>
            </a:r>
            <a:br>
              <a:rPr lang="fr-FR" sz="2400" b="1" dirty="0"/>
            </a:br>
            <a:r>
              <a:rPr lang="fr-FR" sz="2400" b="1" dirty="0"/>
              <a:t>"""</a:t>
            </a:r>
            <a:r>
              <a:rPr lang="fr-FR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5E507-6670-44A2-9927-D1F84EF38760}"/>
              </a:ext>
            </a:extLst>
          </p:cNvPr>
          <p:cNvSpPr txBox="1"/>
          <p:nvPr/>
        </p:nvSpPr>
        <p:spPr>
          <a:xfrm>
            <a:off x="5010739" y="2535574"/>
            <a:ext cx="71812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&lt;User&gt; </a:t>
            </a:r>
            <a:r>
              <a:rPr lang="fr-FR" sz="2400" dirty="0" err="1"/>
              <a:t>ds</a:t>
            </a:r>
            <a:r>
              <a:rPr lang="fr-FR" sz="2400" dirty="0"/>
              <a:t> = … </a:t>
            </a:r>
            <a:r>
              <a:rPr lang="fr-FR" sz="2400" dirty="0" err="1"/>
              <a:t>load</a:t>
            </a:r>
            <a:r>
              <a:rPr lang="fr-FR" sz="2400" dirty="0"/>
              <a:t>(.. </a:t>
            </a:r>
            <a:r>
              <a:rPr lang="fr-FR" sz="2400" b="1" dirty="0" err="1"/>
              <a:t>Encoder.bean</a:t>
            </a:r>
            <a:r>
              <a:rPr lang="fr-FR" sz="2400" dirty="0"/>
              <a:t>(</a:t>
            </a:r>
            <a:r>
              <a:rPr lang="fr-FR" sz="2400" dirty="0" err="1"/>
              <a:t>User.class</a:t>
            </a:r>
            <a:r>
              <a:rPr lang="fr-FR" sz="2400" dirty="0"/>
              <a:t>) );</a:t>
            </a:r>
          </a:p>
          <a:p>
            <a:r>
              <a:rPr lang="fr-FR" sz="2400" dirty="0" err="1"/>
              <a:t>ds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b="1" dirty="0"/>
              <a:t>.</a:t>
            </a:r>
            <a:r>
              <a:rPr lang="fr-FR" sz="2400" b="1" dirty="0" err="1"/>
              <a:t>filter</a:t>
            </a:r>
            <a:r>
              <a:rPr lang="fr-FR" sz="2400" b="1" dirty="0"/>
              <a:t>( x -&gt; </a:t>
            </a:r>
            <a:r>
              <a:rPr lang="fr-FR" sz="2400" b="1" dirty="0" err="1"/>
              <a:t>x.getFirstName</a:t>
            </a:r>
            <a:r>
              <a:rPr lang="fr-FR" sz="2400" b="1" dirty="0"/>
              <a:t>().</a:t>
            </a:r>
            <a:r>
              <a:rPr lang="fr-FR" sz="2400" b="1" dirty="0" err="1"/>
              <a:t>equals</a:t>
            </a:r>
            <a:r>
              <a:rPr lang="fr-FR" sz="2400" b="1" dirty="0"/>
              <a:t>("arnaud") )</a:t>
            </a:r>
            <a:br>
              <a:rPr lang="fr-FR" sz="2400" dirty="0"/>
            </a:br>
            <a:r>
              <a:rPr lang="fr-FR" sz="2400" dirty="0"/>
              <a:t>    </a:t>
            </a:r>
            <a:r>
              <a:rPr lang="fr-FR" sz="2400" b="1" dirty="0"/>
              <a:t>.</a:t>
            </a:r>
            <a:r>
              <a:rPr lang="fr-FR" sz="2400" b="1" dirty="0" err="1"/>
              <a:t>map</a:t>
            </a:r>
            <a:r>
              <a:rPr lang="fr-FR" sz="2400" b="1" dirty="0"/>
              <a:t>( x -&gt; </a:t>
            </a:r>
            <a:r>
              <a:rPr lang="fr-FR" sz="2400" b="1" dirty="0" err="1"/>
              <a:t>x.getId</a:t>
            </a:r>
            <a:r>
              <a:rPr lang="fr-FR" sz="2400" b="1" dirty="0"/>
              <a:t>() )</a:t>
            </a:r>
            <a:r>
              <a:rPr lang="fr-FR" sz="2400" dirty="0"/>
              <a:t>;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FA19795-8B20-46BB-B5E0-49ADB2B33BF1}"/>
              </a:ext>
            </a:extLst>
          </p:cNvPr>
          <p:cNvSpPr/>
          <p:nvPr/>
        </p:nvSpPr>
        <p:spPr>
          <a:xfrm>
            <a:off x="4335099" y="2937489"/>
            <a:ext cx="523240" cy="3863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088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390-958B-4522-A13B-EC2D16B7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18255"/>
            <a:ext cx="11054080" cy="1325563"/>
          </a:xfrm>
        </p:spPr>
        <p:txBody>
          <a:bodyPr/>
          <a:lstStyle/>
          <a:p>
            <a:pPr algn="ctr"/>
            <a:r>
              <a:rPr lang="fr-FR" dirty="0"/>
              <a:t>Concise vs </a:t>
            </a:r>
            <a:r>
              <a:rPr lang="fr-FR" dirty="0" err="1"/>
              <a:t>Maintanable</a:t>
            </a:r>
            <a:r>
              <a:rPr lang="fr-FR" dirty="0"/>
              <a:t> 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1A9CA-0403-496C-AB90-055F9E1BDCEF}"/>
              </a:ext>
            </a:extLst>
          </p:cNvPr>
          <p:cNvSpPr txBox="1"/>
          <p:nvPr/>
        </p:nvSpPr>
        <p:spPr>
          <a:xfrm>
            <a:off x="299720" y="1844040"/>
            <a:ext cx="1227932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: </a:t>
            </a:r>
            <a:r>
              <a:rPr lang="fr-FR" sz="3200" dirty="0" err="1"/>
              <a:t>verbose</a:t>
            </a:r>
            <a:r>
              <a:rPr lang="fr-FR" sz="3200" dirty="0"/>
              <a:t> langage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parenthesis</a:t>
            </a:r>
            <a:r>
              <a:rPr lang="fr-FR" sz="3200" dirty="0"/>
              <a:t> … </a:t>
            </a:r>
          </a:p>
          <a:p>
            <a:r>
              <a:rPr lang="fr-FR" sz="3200" dirty="0"/>
              <a:t>+ </a:t>
            </a:r>
            <a:r>
              <a:rPr lang="fr-FR" sz="3200" dirty="0" err="1"/>
              <a:t>additionnal</a:t>
            </a:r>
            <a:r>
              <a:rPr lang="fr-FR" sz="3200" dirty="0"/>
              <a:t> JavaBean getter/setter </a:t>
            </a:r>
            <a:r>
              <a:rPr lang="fr-FR" sz="3200" dirty="0" err="1"/>
              <a:t>naming</a:t>
            </a:r>
            <a:r>
              <a:rPr lang="fr-FR" sz="3200" dirty="0"/>
              <a:t> conventions </a:t>
            </a:r>
            <a:r>
              <a:rPr lang="fr-FR" sz="3200" dirty="0" err="1"/>
              <a:t>verbosity</a:t>
            </a:r>
            <a:r>
              <a:rPr lang="fr-FR" sz="3200" dirty="0"/>
              <a:t> …</a:t>
            </a:r>
          </a:p>
          <a:p>
            <a:r>
              <a:rPr lang="fr-FR" sz="3200" dirty="0"/>
              <a:t>Spark use « </a:t>
            </a:r>
            <a:r>
              <a:rPr lang="fr-FR" sz="3200" dirty="0" err="1"/>
              <a:t>Encoder.beans</a:t>
            </a:r>
            <a:r>
              <a:rPr lang="fr-FR" sz="3200" dirty="0"/>
              <a:t>() » to enforce </a:t>
            </a:r>
            <a:r>
              <a:rPr lang="fr-FR" sz="3200" dirty="0" err="1"/>
              <a:t>this</a:t>
            </a:r>
            <a:endParaRPr lang="fr-FR" sz="3200" dirty="0"/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But </a:t>
            </a:r>
            <a:r>
              <a:rPr lang="fr-FR" sz="3200" dirty="0" err="1"/>
              <a:t>works</a:t>
            </a:r>
            <a:r>
              <a:rPr lang="fr-FR" sz="3200" dirty="0"/>
              <a:t> </a:t>
            </a:r>
            <a:r>
              <a:rPr lang="fr-FR" sz="3200" dirty="0" err="1"/>
              <a:t>well</a:t>
            </a:r>
            <a:r>
              <a:rPr lang="fr-FR" sz="3200" dirty="0"/>
              <a:t> + </a:t>
            </a:r>
            <a:r>
              <a:rPr lang="fr-FR" sz="3200" dirty="0" err="1"/>
              <a:t>safe</a:t>
            </a:r>
            <a:r>
              <a:rPr lang="fr-FR" sz="3200" dirty="0"/>
              <a:t> at compile time + </a:t>
            </a:r>
            <a:r>
              <a:rPr lang="fr-FR" sz="3200" dirty="0" err="1"/>
              <a:t>easily</a:t>
            </a:r>
            <a:r>
              <a:rPr lang="fr-FR" sz="3200" dirty="0"/>
              <a:t> </a:t>
            </a:r>
            <a:r>
              <a:rPr lang="fr-FR" sz="3200" dirty="0" err="1"/>
              <a:t>readable</a:t>
            </a:r>
            <a:r>
              <a:rPr lang="fr-FR" sz="3200" dirty="0"/>
              <a:t> &amp; </a:t>
            </a:r>
            <a:r>
              <a:rPr lang="fr-FR" sz="3200" dirty="0" err="1"/>
              <a:t>maintanable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 err="1"/>
              <a:t>Did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</a:t>
            </a:r>
            <a:r>
              <a:rPr lang="fr-FR" sz="3200" dirty="0" err="1"/>
              <a:t>ever</a:t>
            </a:r>
            <a:r>
              <a:rPr lang="fr-FR" sz="3200" dirty="0"/>
              <a:t> </a:t>
            </a:r>
            <a:r>
              <a:rPr lang="fr-FR" sz="3200" dirty="0" err="1"/>
              <a:t>try</a:t>
            </a:r>
            <a:r>
              <a:rPr lang="fr-FR" sz="3200" dirty="0"/>
              <a:t> to </a:t>
            </a:r>
            <a:r>
              <a:rPr lang="fr-FR" sz="3200" dirty="0" err="1"/>
              <a:t>refactor</a:t>
            </a:r>
            <a:r>
              <a:rPr lang="fr-FR" sz="3200" dirty="0"/>
              <a:t> &gt; 20 000 </a:t>
            </a:r>
            <a:r>
              <a:rPr lang="fr-FR" sz="3200" dirty="0" err="1"/>
              <a:t>lines</a:t>
            </a:r>
            <a:r>
              <a:rPr lang="fr-FR" sz="3200" dirty="0"/>
              <a:t> of </a:t>
            </a:r>
            <a:r>
              <a:rPr lang="fr-FR" sz="3200" dirty="0" err="1"/>
              <a:t>legacy</a:t>
            </a:r>
            <a:r>
              <a:rPr lang="fr-FR" sz="3200" dirty="0"/>
              <a:t> SQL ?</a:t>
            </a:r>
          </a:p>
          <a:p>
            <a:endParaRPr lang="fr-FR" sz="3200" dirty="0"/>
          </a:p>
          <a:p>
            <a:r>
              <a:rPr lang="fr-FR" sz="3200" dirty="0" err="1"/>
              <a:t>Did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</a:t>
            </a:r>
            <a:r>
              <a:rPr lang="fr-FR" sz="3200" dirty="0" err="1"/>
              <a:t>ever</a:t>
            </a:r>
            <a:r>
              <a:rPr lang="fr-FR" sz="3200" dirty="0"/>
              <a:t> </a:t>
            </a:r>
            <a:r>
              <a:rPr lang="fr-FR" sz="3200" dirty="0" err="1"/>
              <a:t>read</a:t>
            </a:r>
            <a:r>
              <a:rPr lang="fr-FR" sz="3200" dirty="0"/>
              <a:t> &gt; 20 000 </a:t>
            </a:r>
            <a:r>
              <a:rPr lang="fr-FR" sz="3200" dirty="0" err="1"/>
              <a:t>lines</a:t>
            </a:r>
            <a:r>
              <a:rPr lang="fr-FR" sz="3200" dirty="0"/>
              <a:t> of </a:t>
            </a:r>
            <a:r>
              <a:rPr lang="fr-FR" sz="3200" dirty="0" err="1"/>
              <a:t>complex</a:t>
            </a:r>
            <a:r>
              <a:rPr lang="fr-FR" sz="3200" dirty="0"/>
              <a:t>/</a:t>
            </a:r>
            <a:r>
              <a:rPr lang="fr-FR" sz="3200" dirty="0" err="1"/>
              <a:t>idiomatic</a:t>
            </a:r>
            <a:r>
              <a:rPr lang="fr-FR" sz="3200" dirty="0"/>
              <a:t> Scala code ?</a:t>
            </a:r>
          </a:p>
        </p:txBody>
      </p:sp>
    </p:spTree>
    <p:extLst>
      <p:ext uri="{BB962C8B-B14F-4D97-AF65-F5344CB8AC3E}">
        <p14:creationId xmlns:p14="http://schemas.microsoft.com/office/powerpoint/2010/main" val="20199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639F-5BEC-445C-8AE6-792A548A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Tungsten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 err="1"/>
              <a:t>Internal</a:t>
            </a:r>
            <a:r>
              <a:rPr lang="fr-FR" dirty="0"/>
              <a:t> memory encoder for « Row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C8CA6-72D0-4450-874D-80CF9B26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2251398"/>
            <a:ext cx="5218868" cy="3758241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394FC18-9756-4616-BCCE-E45A06EEF330}"/>
              </a:ext>
            </a:extLst>
          </p:cNvPr>
          <p:cNvSpPr/>
          <p:nvPr/>
        </p:nvSpPr>
        <p:spPr>
          <a:xfrm>
            <a:off x="7127240" y="2918438"/>
            <a:ext cx="4526280" cy="1325563"/>
          </a:xfrm>
          <a:prstGeom prst="cloudCallout">
            <a:avLst>
              <a:gd name="adj1" fmla="val -43166"/>
              <a:gd name="adj2" fmla="val 759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4B585-5587-42DB-B97E-DE0841503265}"/>
              </a:ext>
            </a:extLst>
          </p:cNvPr>
          <p:cNvSpPr txBox="1"/>
          <p:nvPr/>
        </p:nvSpPr>
        <p:spPr>
          <a:xfrm>
            <a:off x="7645400" y="3117195"/>
            <a:ext cx="3479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OffHeap</a:t>
            </a:r>
            <a:r>
              <a:rPr lang="fr-FR" dirty="0"/>
              <a:t> vs </a:t>
            </a:r>
            <a:r>
              <a:rPr lang="fr-FR" dirty="0" err="1"/>
              <a:t>Managed</a:t>
            </a:r>
            <a:r>
              <a:rPr lang="fr-FR" dirty="0"/>
              <a:t> JVM Memory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May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Huge</a:t>
            </a:r>
            <a:r>
              <a:rPr lang="fr-FR" dirty="0"/>
              <a:t> DATA </a:t>
            </a:r>
          </a:p>
          <a:p>
            <a:r>
              <a:rPr lang="fr-FR" dirty="0"/>
              <a:t>       </a:t>
            </a:r>
            <a:r>
              <a:rPr lang="fr-FR" dirty="0" err="1"/>
              <a:t>with</a:t>
            </a:r>
            <a:r>
              <a:rPr lang="fr-FR" dirty="0"/>
              <a:t> « </a:t>
            </a:r>
            <a:r>
              <a:rPr lang="fr-FR" dirty="0" err="1"/>
              <a:t>small</a:t>
            </a:r>
            <a:r>
              <a:rPr lang="fr-FR" dirty="0"/>
              <a:t> » JVM GC memory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A1BB605-BC79-4C62-B821-C6D3F9252D38}"/>
              </a:ext>
            </a:extLst>
          </p:cNvPr>
          <p:cNvSpPr/>
          <p:nvPr/>
        </p:nvSpPr>
        <p:spPr>
          <a:xfrm>
            <a:off x="8016240" y="4947919"/>
            <a:ext cx="3444240" cy="848360"/>
          </a:xfrm>
          <a:prstGeom prst="cloudCallout">
            <a:avLst>
              <a:gd name="adj1" fmla="val -64450"/>
              <a:gd name="adj2" fmla="val -385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78D65-D83A-4CBF-89F1-BB9660FDE964}"/>
              </a:ext>
            </a:extLst>
          </p:cNvPr>
          <p:cNvSpPr txBox="1"/>
          <p:nvPr/>
        </p:nvSpPr>
        <p:spPr>
          <a:xfrm>
            <a:off x="8458566" y="5048933"/>
            <a:ext cx="231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Efficient network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shuffling</a:t>
            </a:r>
            <a:r>
              <a:rPr lang="fr-FR" dirty="0"/>
              <a:t>) </a:t>
            </a:r>
            <a:r>
              <a:rPr lang="fr-FR" dirty="0" err="1"/>
              <a:t>serialization</a:t>
            </a:r>
            <a:endParaRPr lang="fr-FR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003585A7-2D3F-4199-B6D5-1E9DEB8C8E3C}"/>
              </a:ext>
            </a:extLst>
          </p:cNvPr>
          <p:cNvSpPr/>
          <p:nvPr/>
        </p:nvSpPr>
        <p:spPr>
          <a:xfrm>
            <a:off x="7802880" y="5897293"/>
            <a:ext cx="2865120" cy="731518"/>
          </a:xfrm>
          <a:prstGeom prst="cloudCallout">
            <a:avLst>
              <a:gd name="adj1" fmla="val -64450"/>
              <a:gd name="adj2" fmla="val -385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1FFBF-2B2B-47F8-A44C-34E64174C7A7}"/>
              </a:ext>
            </a:extLst>
          </p:cNvPr>
          <p:cNvSpPr txBox="1"/>
          <p:nvPr/>
        </p:nvSpPr>
        <p:spPr>
          <a:xfrm>
            <a:off x="8374233" y="5916439"/>
            <a:ext cx="198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Efficient </a:t>
            </a:r>
            <a:r>
              <a:rPr lang="fr-FR" dirty="0" err="1"/>
              <a:t>SpillToDisk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swapping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211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3C69-4420-460C-B5C1-08C41A1F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365125"/>
            <a:ext cx="1204976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SQL / </a:t>
            </a:r>
            <a:r>
              <a:rPr lang="fr-FR" sz="4000" dirty="0" err="1"/>
              <a:t>DataSet</a:t>
            </a:r>
            <a:r>
              <a:rPr lang="fr-FR" sz="4000" dirty="0"/>
              <a:t> -&gt;  AST -&gt; Catalyst -&gt; Code + RDD</a:t>
            </a:r>
          </a:p>
        </p:txBody>
      </p:sp>
      <p:pic>
        <p:nvPicPr>
          <p:cNvPr id="10242" name="Picture 2" descr="Catalyst Optimizer Diagram">
            <a:extLst>
              <a:ext uri="{FF2B5EF4-FFF2-40B4-BE49-F238E27FC236}">
                <a16:creationId xmlns:a16="http://schemas.microsoft.com/office/drawing/2014/main" id="{173B19F1-1C03-4D94-A709-19A8C884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09813"/>
            <a:ext cx="9753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19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25AD-8423-4EF4-99DF-BF024BB0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Compiler </a:t>
            </a:r>
            <a:r>
              <a:rPr lang="fr-FR" dirty="0" err="1"/>
              <a:t>chain</a:t>
            </a:r>
            <a:r>
              <a:rPr lang="fr-FR" dirty="0"/>
              <a:t>: </a:t>
            </a:r>
            <a:r>
              <a:rPr lang="fr-FR" dirty="0" err="1"/>
              <a:t>Parser</a:t>
            </a:r>
            <a:r>
              <a:rPr lang="fr-FR" dirty="0"/>
              <a:t> -&gt; AST -&gt; 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AE52A-6F58-4EFC-A39A-F0D574E4028A}"/>
              </a:ext>
            </a:extLst>
          </p:cNvPr>
          <p:cNvSpPr txBox="1"/>
          <p:nvPr/>
        </p:nvSpPr>
        <p:spPr>
          <a:xfrm>
            <a:off x="635000" y="1783080"/>
            <a:ext cx="438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Sql</a:t>
            </a:r>
            <a:r>
              <a:rPr lang="fr-FR" sz="3200" dirty="0"/>
              <a:t>&gt;  select  </a:t>
            </a:r>
            <a:r>
              <a:rPr lang="fr-FR" sz="3200" b="1" dirty="0"/>
              <a:t>(a+1)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9EE70-BC8B-4F26-9400-340F51B1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86" y="1783080"/>
            <a:ext cx="6153914" cy="445516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CB58F71-0640-4C9B-B3F2-F8C403CC6A1D}"/>
              </a:ext>
            </a:extLst>
          </p:cNvPr>
          <p:cNvSpPr/>
          <p:nvPr/>
        </p:nvSpPr>
        <p:spPr>
          <a:xfrm>
            <a:off x="1270000" y="2611120"/>
            <a:ext cx="756920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62002-F5ED-473F-9007-F53C8D1C765C}"/>
              </a:ext>
            </a:extLst>
          </p:cNvPr>
          <p:cNvSpPr txBox="1"/>
          <p:nvPr/>
        </p:nvSpPr>
        <p:spPr>
          <a:xfrm>
            <a:off x="2687320" y="3059667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3950B-44A5-422A-B189-DA9ECB510923}"/>
              </a:ext>
            </a:extLst>
          </p:cNvPr>
          <p:cNvSpPr/>
          <p:nvPr/>
        </p:nvSpPr>
        <p:spPr>
          <a:xfrm>
            <a:off x="2616200" y="3059668"/>
            <a:ext cx="121386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75B9C-FE4A-4B4F-A347-7A90F2B8110D}"/>
              </a:ext>
            </a:extLst>
          </p:cNvPr>
          <p:cNvSpPr txBox="1"/>
          <p:nvPr/>
        </p:nvSpPr>
        <p:spPr>
          <a:xfrm>
            <a:off x="2942448" y="378761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86BF9-79A9-45A4-8013-3D39EC4B1BCD}"/>
              </a:ext>
            </a:extLst>
          </p:cNvPr>
          <p:cNvSpPr/>
          <p:nvPr/>
        </p:nvSpPr>
        <p:spPr>
          <a:xfrm>
            <a:off x="2616200" y="3791188"/>
            <a:ext cx="121386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C31B76-0D74-4D25-BCF9-E940F5EAC522}"/>
              </a:ext>
            </a:extLst>
          </p:cNvPr>
          <p:cNvCxnSpPr/>
          <p:nvPr/>
        </p:nvCxnSpPr>
        <p:spPr>
          <a:xfrm flipH="1">
            <a:off x="2616200" y="4201160"/>
            <a:ext cx="406400" cy="36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7EE5B2-48F4-43E5-BD7A-959F885736B7}"/>
              </a:ext>
            </a:extLst>
          </p:cNvPr>
          <p:cNvCxnSpPr>
            <a:cxnSpLocks/>
          </p:cNvCxnSpPr>
          <p:nvPr/>
        </p:nvCxnSpPr>
        <p:spPr>
          <a:xfrm>
            <a:off x="3461894" y="4201160"/>
            <a:ext cx="368175" cy="36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E12407-5E62-49E3-A9BA-C9022A9CA8E9}"/>
              </a:ext>
            </a:extLst>
          </p:cNvPr>
          <p:cNvSpPr txBox="1"/>
          <p:nvPr/>
        </p:nvSpPr>
        <p:spPr>
          <a:xfrm>
            <a:off x="2190608" y="466137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Field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B5DFDF-1AF4-4874-A098-4751FD27F611}"/>
              </a:ext>
            </a:extLst>
          </p:cNvPr>
          <p:cNvSpPr/>
          <p:nvPr/>
        </p:nvSpPr>
        <p:spPr>
          <a:xfrm>
            <a:off x="1864360" y="4664948"/>
            <a:ext cx="121386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195D8D-08FE-44BE-9837-1D2368E31B4A}"/>
              </a:ext>
            </a:extLst>
          </p:cNvPr>
          <p:cNvCxnSpPr>
            <a:stCxn id="19" idx="2"/>
          </p:cNvCxnSpPr>
          <p:nvPr/>
        </p:nvCxnSpPr>
        <p:spPr>
          <a:xfrm>
            <a:off x="2471295" y="5034280"/>
            <a:ext cx="2665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265B0F-6E00-4694-8724-EF4A8CD2E2AA}"/>
              </a:ext>
            </a:extLst>
          </p:cNvPr>
          <p:cNvSpPr txBox="1"/>
          <p:nvPr/>
        </p:nvSpPr>
        <p:spPr>
          <a:xfrm>
            <a:off x="2154540" y="520822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name</a:t>
            </a:r>
            <a:r>
              <a:rPr lang="fr-FR" dirty="0"/>
              <a:t>: « a »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EFC6C-60DC-4C11-8603-AB1015BB640E}"/>
              </a:ext>
            </a:extLst>
          </p:cNvPr>
          <p:cNvSpPr txBox="1"/>
          <p:nvPr/>
        </p:nvSpPr>
        <p:spPr>
          <a:xfrm>
            <a:off x="3866137" y="4661375"/>
            <a:ext cx="76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Literal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D2FEF-6674-4E7C-8947-7622FA7CE608}"/>
              </a:ext>
            </a:extLst>
          </p:cNvPr>
          <p:cNvSpPr/>
          <p:nvPr/>
        </p:nvSpPr>
        <p:spPr>
          <a:xfrm>
            <a:off x="3539889" y="4664948"/>
            <a:ext cx="121386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594FD2-AC88-46FB-9AB7-EE0C42E07EC4}"/>
              </a:ext>
            </a:extLst>
          </p:cNvPr>
          <p:cNvCxnSpPr>
            <a:stCxn id="24" idx="2"/>
          </p:cNvCxnSpPr>
          <p:nvPr/>
        </p:nvCxnSpPr>
        <p:spPr>
          <a:xfrm>
            <a:off x="4146824" y="5034280"/>
            <a:ext cx="2665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2653BB-6F7D-4E11-AA5E-CD2EFBE8EB07}"/>
              </a:ext>
            </a:extLst>
          </p:cNvPr>
          <p:cNvSpPr txBox="1"/>
          <p:nvPr/>
        </p:nvSpPr>
        <p:spPr>
          <a:xfrm>
            <a:off x="3830069" y="5208229"/>
            <a:ext cx="12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value: « 1 »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DB7DE8-75A0-47A3-89F7-887D949ED89D}"/>
              </a:ext>
            </a:extLst>
          </p:cNvPr>
          <p:cNvCxnSpPr/>
          <p:nvPr/>
        </p:nvCxnSpPr>
        <p:spPr>
          <a:xfrm>
            <a:off x="3221801" y="3437373"/>
            <a:ext cx="2665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38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2CCE-F0A6-48C1-AB4F-1A333B2D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120" y="-14820"/>
            <a:ext cx="10515600" cy="1325563"/>
          </a:xfrm>
        </p:spPr>
        <p:txBody>
          <a:bodyPr/>
          <a:lstStyle/>
          <a:p>
            <a:r>
              <a:rPr lang="fr-FR" dirty="0"/>
              <a:t>Catalyst AST -&gt; </a:t>
            </a:r>
            <a:r>
              <a:rPr lang="fr-FR" dirty="0" err="1"/>
              <a:t>CodeGenerator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86C16-E92C-4982-A675-24F1A429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001383"/>
            <a:ext cx="11785600" cy="206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90AB6-32F1-40A7-A621-57EBD924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5032446"/>
            <a:ext cx="12192000" cy="1086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A6ED8-094C-49CC-8C8F-98547D02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7364"/>
            <a:ext cx="12192000" cy="530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A9121-B7D5-4D0C-BA19-6F2850F2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" y="3281351"/>
            <a:ext cx="11877040" cy="1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5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37BA-A4B2-46FC-948E-D0EF5DF2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1685925"/>
            <a:ext cx="10515600" cy="266763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Architecture Components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Client-Cluster … Driver &amp; </a:t>
            </a:r>
            <a:r>
              <a:rPr lang="fr-FR" dirty="0" err="1"/>
              <a:t>Executors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program/</a:t>
            </a:r>
            <a:r>
              <a:rPr lang="fr-FR" dirty="0" err="1"/>
              <a:t>library</a:t>
            </a:r>
            <a:r>
              <a:rPr lang="fr-FR" dirty="0"/>
              <a:t>/servers</a:t>
            </a:r>
          </a:p>
        </p:txBody>
      </p:sp>
    </p:spTree>
    <p:extLst>
      <p:ext uri="{BB962C8B-B14F-4D97-AF65-F5344CB8AC3E}">
        <p14:creationId xmlns:p14="http://schemas.microsoft.com/office/powerpoint/2010/main" val="134856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8E8-F817-4E8A-87C5-4B2CD68D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040"/>
            <a:ext cx="12192000" cy="1325563"/>
          </a:xfrm>
        </p:spPr>
        <p:txBody>
          <a:bodyPr/>
          <a:lstStyle/>
          <a:p>
            <a:r>
              <a:rPr lang="fr-FR" dirty="0"/>
              <a:t>Cluster Client -&gt; Driver (-&gt; </a:t>
            </a:r>
            <a:r>
              <a:rPr lang="fr-FR" dirty="0" err="1"/>
              <a:t>SparkContext</a:t>
            </a:r>
            <a:r>
              <a:rPr lang="fr-FR" dirty="0"/>
              <a:t>) -&gt;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EFCD3C-AAFE-4270-880F-097271C06F4C}"/>
              </a:ext>
            </a:extLst>
          </p:cNvPr>
          <p:cNvSpPr/>
          <p:nvPr/>
        </p:nvSpPr>
        <p:spPr>
          <a:xfrm>
            <a:off x="105205" y="5176125"/>
            <a:ext cx="2112010" cy="4064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BF260-79AA-45F1-9048-E1A834BD7948}"/>
              </a:ext>
            </a:extLst>
          </p:cNvPr>
          <p:cNvSpPr txBox="1"/>
          <p:nvPr/>
        </p:nvSpPr>
        <p:spPr>
          <a:xfrm>
            <a:off x="3837464" y="4418360"/>
            <a:ext cx="254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OS </a:t>
            </a:r>
            <a:r>
              <a:rPr lang="fr-FR" dirty="0" err="1"/>
              <a:t>WorkerNode</a:t>
            </a:r>
            <a:endParaRPr lang="fr-FR" dirty="0"/>
          </a:p>
          <a:p>
            <a:r>
              <a:rPr lang="fr-FR" dirty="0"/>
              <a:t>( + </a:t>
            </a:r>
            <a:r>
              <a:rPr lang="fr-FR" dirty="0" err="1"/>
              <a:t>YarnNodeManager</a:t>
            </a:r>
            <a:r>
              <a:rPr lang="fr-F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F2946-7BD7-4140-9BD3-D80231C1C828}"/>
              </a:ext>
            </a:extLst>
          </p:cNvPr>
          <p:cNvSpPr txBox="1"/>
          <p:nvPr/>
        </p:nvSpPr>
        <p:spPr>
          <a:xfrm>
            <a:off x="667815" y="517612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D3F584-137C-4FF7-8374-3B67BE117CA5}"/>
              </a:ext>
            </a:extLst>
          </p:cNvPr>
          <p:cNvSpPr/>
          <p:nvPr/>
        </p:nvSpPr>
        <p:spPr>
          <a:xfrm>
            <a:off x="313485" y="4032223"/>
            <a:ext cx="1781810" cy="1000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C648D-F9E4-46AE-8FDE-F17FF7E3246F}"/>
              </a:ext>
            </a:extLst>
          </p:cNvPr>
          <p:cNvSpPr txBox="1"/>
          <p:nvPr/>
        </p:nvSpPr>
        <p:spPr>
          <a:xfrm>
            <a:off x="313485" y="4069291"/>
            <a:ext cx="1854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</a:t>
            </a:r>
            <a:r>
              <a:rPr lang="fr-FR" dirty="0" err="1"/>
              <a:t>spark-submit</a:t>
            </a:r>
            <a:endParaRPr lang="fr-FR" dirty="0"/>
          </a:p>
          <a:p>
            <a:r>
              <a:rPr lang="fr-FR" dirty="0"/>
              <a:t>  -master </a:t>
            </a:r>
            <a:r>
              <a:rPr lang="fr-FR" dirty="0" err="1"/>
              <a:t>yarn</a:t>
            </a:r>
            <a:br>
              <a:rPr lang="fr-FR" dirty="0"/>
            </a:br>
            <a:r>
              <a:rPr lang="fr-FR" dirty="0"/>
              <a:t>   -mode cluster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C3C4D66E-E21B-43A4-A714-D5B4327E9F32}"/>
              </a:ext>
            </a:extLst>
          </p:cNvPr>
          <p:cNvSpPr/>
          <p:nvPr/>
        </p:nvSpPr>
        <p:spPr>
          <a:xfrm>
            <a:off x="2368187" y="4474388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9DA26-A1C2-49C9-A5F2-5608E531DCD5}"/>
              </a:ext>
            </a:extLst>
          </p:cNvPr>
          <p:cNvSpPr txBox="1"/>
          <p:nvPr/>
        </p:nvSpPr>
        <p:spPr>
          <a:xfrm>
            <a:off x="111930" y="3067256"/>
            <a:ext cx="3237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Case 3</a:t>
            </a:r>
            <a:r>
              <a:rPr lang="fr-FR" dirty="0"/>
              <a:t>/ </a:t>
            </a:r>
          </a:p>
          <a:p>
            <a:r>
              <a:rPr lang="fr-FR" dirty="0" err="1"/>
              <a:t>Yarn</a:t>
            </a:r>
            <a:r>
              <a:rPr lang="fr-FR" dirty="0"/>
              <a:t> launch </a:t>
            </a:r>
            <a:r>
              <a:rPr lang="fr-FR" dirty="0" err="1"/>
              <a:t>spark</a:t>
            </a:r>
            <a:r>
              <a:rPr lang="fr-FR" dirty="0"/>
              <a:t> –mode </a:t>
            </a:r>
            <a:r>
              <a:rPr lang="fr-FR" b="1" dirty="0"/>
              <a:t>cluster</a:t>
            </a:r>
          </a:p>
          <a:p>
            <a:r>
              <a:rPr lang="fr-FR" dirty="0"/>
              <a:t>+ </a:t>
            </a:r>
            <a:r>
              <a:rPr lang="fr-FR" dirty="0" err="1"/>
              <a:t>relaunch</a:t>
            </a:r>
            <a:r>
              <a:rPr lang="fr-FR" dirty="0"/>
              <a:t> if </a:t>
            </a:r>
            <a:r>
              <a:rPr lang="fr-FR" dirty="0" err="1"/>
              <a:t>failed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E731C0-40EE-4361-BF2A-E831E6A7818D}"/>
              </a:ext>
            </a:extLst>
          </p:cNvPr>
          <p:cNvSpPr/>
          <p:nvPr/>
        </p:nvSpPr>
        <p:spPr>
          <a:xfrm>
            <a:off x="4105459" y="1994021"/>
            <a:ext cx="2645862" cy="2312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C3DBF3-D775-42C6-AFB1-A3F59BA08400}"/>
              </a:ext>
            </a:extLst>
          </p:cNvPr>
          <p:cNvSpPr txBox="1"/>
          <p:nvPr/>
        </p:nvSpPr>
        <p:spPr>
          <a:xfrm>
            <a:off x="4093210" y="1931187"/>
            <a:ext cx="1854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</a:t>
            </a:r>
            <a:r>
              <a:rPr lang="fr-FR" dirty="0" err="1"/>
              <a:t>spark-submit</a:t>
            </a:r>
            <a:endParaRPr lang="fr-FR" dirty="0"/>
          </a:p>
          <a:p>
            <a:r>
              <a:rPr lang="fr-FR" dirty="0"/>
              <a:t>  -master </a:t>
            </a:r>
            <a:r>
              <a:rPr lang="fr-FR" dirty="0" err="1"/>
              <a:t>yarn</a:t>
            </a:r>
            <a:br>
              <a:rPr lang="fr-FR" dirty="0"/>
            </a:br>
            <a:r>
              <a:rPr lang="fr-FR" dirty="0"/>
              <a:t>   -mode client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C04A1E-F075-4714-96F3-D99E53E91A5B}"/>
              </a:ext>
            </a:extLst>
          </p:cNvPr>
          <p:cNvSpPr/>
          <p:nvPr/>
        </p:nvSpPr>
        <p:spPr>
          <a:xfrm>
            <a:off x="3784599" y="4418360"/>
            <a:ext cx="2870202" cy="66486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E91F7-E956-493A-8239-23D504C1ED44}"/>
              </a:ext>
            </a:extLst>
          </p:cNvPr>
          <p:cNvSpPr txBox="1"/>
          <p:nvPr/>
        </p:nvSpPr>
        <p:spPr>
          <a:xfrm>
            <a:off x="8254536" y="6037263"/>
            <a:ext cx="254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OS </a:t>
            </a:r>
            <a:r>
              <a:rPr lang="fr-FR" dirty="0" err="1"/>
              <a:t>WorkerNode</a:t>
            </a:r>
            <a:endParaRPr lang="fr-FR" dirty="0"/>
          </a:p>
          <a:p>
            <a:r>
              <a:rPr lang="fr-FR" dirty="0"/>
              <a:t>( + </a:t>
            </a:r>
            <a:r>
              <a:rPr lang="fr-FR" dirty="0" err="1"/>
              <a:t>YarnNodeManager</a:t>
            </a:r>
            <a:r>
              <a:rPr lang="fr-FR" dirty="0"/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4CEC5C-878F-468F-9DF6-366EE1AC7C0A}"/>
              </a:ext>
            </a:extLst>
          </p:cNvPr>
          <p:cNvSpPr/>
          <p:nvPr/>
        </p:nvSpPr>
        <p:spPr>
          <a:xfrm>
            <a:off x="8169445" y="6018730"/>
            <a:ext cx="2870202" cy="66486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6BF7DA-46FE-4DF8-9962-3C8065136574}"/>
              </a:ext>
            </a:extLst>
          </p:cNvPr>
          <p:cNvSpPr txBox="1"/>
          <p:nvPr/>
        </p:nvSpPr>
        <p:spPr>
          <a:xfrm>
            <a:off x="8287540" y="3265219"/>
            <a:ext cx="254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OS </a:t>
            </a:r>
            <a:r>
              <a:rPr lang="fr-FR" dirty="0" err="1"/>
              <a:t>WorkerNode</a:t>
            </a:r>
            <a:endParaRPr lang="fr-FR" dirty="0"/>
          </a:p>
          <a:p>
            <a:r>
              <a:rPr lang="fr-FR" dirty="0"/>
              <a:t>( + </a:t>
            </a:r>
            <a:r>
              <a:rPr lang="fr-FR" dirty="0" err="1"/>
              <a:t>YarnNodeManager</a:t>
            </a:r>
            <a:r>
              <a:rPr lang="fr-FR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6970E-38EA-4BAB-8890-A26E3BCE5F70}"/>
              </a:ext>
            </a:extLst>
          </p:cNvPr>
          <p:cNvSpPr/>
          <p:nvPr/>
        </p:nvSpPr>
        <p:spPr>
          <a:xfrm>
            <a:off x="8202449" y="3246686"/>
            <a:ext cx="2870202" cy="66486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F9066-FB34-4814-8725-5EDAF63511F1}"/>
              </a:ext>
            </a:extLst>
          </p:cNvPr>
          <p:cNvSpPr/>
          <p:nvPr/>
        </p:nvSpPr>
        <p:spPr>
          <a:xfrm>
            <a:off x="8436780" y="1795821"/>
            <a:ext cx="2511622" cy="1403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A02087-4E98-45D8-8B00-77A3759B8CCE}"/>
              </a:ext>
            </a:extLst>
          </p:cNvPr>
          <p:cNvSpPr/>
          <p:nvPr/>
        </p:nvSpPr>
        <p:spPr>
          <a:xfrm>
            <a:off x="4271552" y="2822928"/>
            <a:ext cx="1852927" cy="133759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7EAAA-8160-488C-BC60-E3B718C59543}"/>
              </a:ext>
            </a:extLst>
          </p:cNvPr>
          <p:cNvSpPr txBox="1"/>
          <p:nvPr/>
        </p:nvSpPr>
        <p:spPr>
          <a:xfrm>
            <a:off x="4337570" y="2813650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57B120-F5A6-43ED-AE7E-D35504036E0D}"/>
              </a:ext>
            </a:extLst>
          </p:cNvPr>
          <p:cNvSpPr/>
          <p:nvPr/>
        </p:nvSpPr>
        <p:spPr>
          <a:xfrm>
            <a:off x="4320378" y="3389158"/>
            <a:ext cx="1349267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66F58A-6443-48C6-800A-80BB42CAE590}"/>
              </a:ext>
            </a:extLst>
          </p:cNvPr>
          <p:cNvSpPr/>
          <p:nvPr/>
        </p:nvSpPr>
        <p:spPr>
          <a:xfrm>
            <a:off x="4472778" y="3541558"/>
            <a:ext cx="1349267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B66817-E19E-4A8A-8239-A585D9148346}"/>
              </a:ext>
            </a:extLst>
          </p:cNvPr>
          <p:cNvSpPr txBox="1"/>
          <p:nvPr/>
        </p:nvSpPr>
        <p:spPr>
          <a:xfrm>
            <a:off x="4445115" y="350902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6D8EC3-8C0E-4585-9BDD-748DE3162F26}"/>
              </a:ext>
            </a:extLst>
          </p:cNvPr>
          <p:cNvSpPr txBox="1"/>
          <p:nvPr/>
        </p:nvSpPr>
        <p:spPr>
          <a:xfrm rot="16200000">
            <a:off x="5538315" y="3163262"/>
            <a:ext cx="168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ClusterManager</a:t>
            </a:r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25C1A7-0143-4629-A8D1-579EFAF3009A}"/>
              </a:ext>
            </a:extLst>
          </p:cNvPr>
          <p:cNvSpPr/>
          <p:nvPr/>
        </p:nvSpPr>
        <p:spPr>
          <a:xfrm>
            <a:off x="6173305" y="2452682"/>
            <a:ext cx="440855" cy="173154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D0E9FAE1-A0C2-44B7-9EBC-D59765820D6D}"/>
              </a:ext>
            </a:extLst>
          </p:cNvPr>
          <p:cNvSpPr/>
          <p:nvPr/>
        </p:nvSpPr>
        <p:spPr>
          <a:xfrm>
            <a:off x="6814342" y="1774151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02618661-6882-40B4-8418-F21665E73A34}"/>
              </a:ext>
            </a:extLst>
          </p:cNvPr>
          <p:cNvSpPr/>
          <p:nvPr/>
        </p:nvSpPr>
        <p:spPr>
          <a:xfrm>
            <a:off x="6800147" y="3873790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702B82-07AE-44AD-B057-A63A8ABBE91A}"/>
              </a:ext>
            </a:extLst>
          </p:cNvPr>
          <p:cNvSpPr txBox="1"/>
          <p:nvPr/>
        </p:nvSpPr>
        <p:spPr>
          <a:xfrm>
            <a:off x="8406837" y="1795821"/>
            <a:ext cx="259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</a:t>
            </a:r>
            <a:r>
              <a:rPr lang="fr-FR" dirty="0" err="1"/>
              <a:t>CoarseGrainExecutor</a:t>
            </a:r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EF6290-BAA6-41CD-9EFF-2092440FFBD3}"/>
              </a:ext>
            </a:extLst>
          </p:cNvPr>
          <p:cNvSpPr/>
          <p:nvPr/>
        </p:nvSpPr>
        <p:spPr>
          <a:xfrm>
            <a:off x="8438516" y="4418360"/>
            <a:ext cx="2511622" cy="150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0A5D35-67BD-47FF-AFFD-69400E472F96}"/>
              </a:ext>
            </a:extLst>
          </p:cNvPr>
          <p:cNvSpPr txBox="1"/>
          <p:nvPr/>
        </p:nvSpPr>
        <p:spPr>
          <a:xfrm>
            <a:off x="8406837" y="4418361"/>
            <a:ext cx="259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</a:t>
            </a:r>
            <a:r>
              <a:rPr lang="fr-FR" dirty="0" err="1"/>
              <a:t>CoarseGrainExecutor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7EF325-DC3D-4D42-ACF4-3151A129E85E}"/>
              </a:ext>
            </a:extLst>
          </p:cNvPr>
          <p:cNvSpPr txBox="1"/>
          <p:nvPr/>
        </p:nvSpPr>
        <p:spPr>
          <a:xfrm>
            <a:off x="105205" y="1308406"/>
            <a:ext cx="508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Case 1</a:t>
            </a:r>
            <a:r>
              <a:rPr lang="fr-FR" dirty="0"/>
              <a:t>/ </a:t>
            </a:r>
            <a:r>
              <a:rPr lang="fr-FR" dirty="0" err="1"/>
              <a:t>Lauch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java.. main(String[] args) {</a:t>
            </a:r>
          </a:p>
          <a:p>
            <a:r>
              <a:rPr lang="fr-FR" dirty="0"/>
              <a:t>   </a:t>
            </a:r>
            <a:r>
              <a:rPr lang="fr-FR" b="1" dirty="0" err="1"/>
              <a:t>SparkContext</a:t>
            </a:r>
            <a:r>
              <a:rPr lang="fr-FR" dirty="0" err="1"/>
              <a:t>.getOrCreate</a:t>
            </a:r>
            <a:r>
              <a:rPr lang="fr-FR" dirty="0"/>
              <a:t>()..</a:t>
            </a:r>
          </a:p>
          <a:p>
            <a:r>
              <a:rPr lang="fr-FR" dirty="0"/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5C1252-4CAC-4A4A-9571-76937B1E3DF9}"/>
              </a:ext>
            </a:extLst>
          </p:cNvPr>
          <p:cNvSpPr txBox="1"/>
          <p:nvPr/>
        </p:nvSpPr>
        <p:spPr>
          <a:xfrm>
            <a:off x="86998" y="2225967"/>
            <a:ext cx="50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Case 2</a:t>
            </a:r>
            <a:r>
              <a:rPr lang="fr-FR" dirty="0"/>
              <a:t>/ </a:t>
            </a:r>
            <a:r>
              <a:rPr lang="fr-FR" dirty="0" err="1"/>
              <a:t>spark-submit</a:t>
            </a:r>
            <a:r>
              <a:rPr lang="fr-FR" dirty="0"/>
              <a:t> –mode </a:t>
            </a:r>
            <a:r>
              <a:rPr lang="fr-FR" b="1" dirty="0"/>
              <a:t>client</a:t>
            </a:r>
          </a:p>
        </p:txBody>
      </p:sp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97911A94-ED92-4FC9-9E93-3344F766A868}"/>
              </a:ext>
            </a:extLst>
          </p:cNvPr>
          <p:cNvSpPr/>
          <p:nvPr/>
        </p:nvSpPr>
        <p:spPr>
          <a:xfrm>
            <a:off x="2775429" y="1810959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C532762B-8624-43D0-8C8D-25533C268C30}"/>
              </a:ext>
            </a:extLst>
          </p:cNvPr>
          <p:cNvSpPr/>
          <p:nvPr/>
        </p:nvSpPr>
        <p:spPr>
          <a:xfrm>
            <a:off x="2800969" y="2553704"/>
            <a:ext cx="1254760" cy="3910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08151B-221C-47B1-A835-480A43C03EF2}"/>
              </a:ext>
            </a:extLst>
          </p:cNvPr>
          <p:cNvSpPr txBox="1"/>
          <p:nvPr/>
        </p:nvSpPr>
        <p:spPr>
          <a:xfrm>
            <a:off x="4767248" y="1639650"/>
            <a:ext cx="13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Driver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627AB8-084E-46D9-BD6D-EA1C20411E64}"/>
              </a:ext>
            </a:extLst>
          </p:cNvPr>
          <p:cNvSpPr/>
          <p:nvPr/>
        </p:nvSpPr>
        <p:spPr>
          <a:xfrm>
            <a:off x="8642123" y="4938645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EB17D59-BB96-4BE5-9594-DC7AE5F6428D}"/>
              </a:ext>
            </a:extLst>
          </p:cNvPr>
          <p:cNvSpPr/>
          <p:nvPr/>
        </p:nvSpPr>
        <p:spPr>
          <a:xfrm>
            <a:off x="8714475" y="5050079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DBC0C3F-E91B-4A15-88C0-7CA6FE5CDE30}"/>
              </a:ext>
            </a:extLst>
          </p:cNvPr>
          <p:cNvSpPr/>
          <p:nvPr/>
        </p:nvSpPr>
        <p:spPr>
          <a:xfrm>
            <a:off x="8801751" y="5182154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8F8A2-F4AE-4CE1-9093-E1C1116667DB}"/>
              </a:ext>
            </a:extLst>
          </p:cNvPr>
          <p:cNvSpPr txBox="1"/>
          <p:nvPr/>
        </p:nvSpPr>
        <p:spPr>
          <a:xfrm>
            <a:off x="8875993" y="5218433"/>
            <a:ext cx="58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8F0CBC-1F42-42D8-B6DB-BE2157936898}"/>
              </a:ext>
            </a:extLst>
          </p:cNvPr>
          <p:cNvSpPr/>
          <p:nvPr/>
        </p:nvSpPr>
        <p:spPr>
          <a:xfrm>
            <a:off x="9852291" y="4949818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DC6C03-F906-41E1-99DE-0C563A765B5A}"/>
              </a:ext>
            </a:extLst>
          </p:cNvPr>
          <p:cNvSpPr txBox="1"/>
          <p:nvPr/>
        </p:nvSpPr>
        <p:spPr>
          <a:xfrm>
            <a:off x="9926533" y="498609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Cache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70CF4-4535-4531-BE41-EDA4402AFA73}"/>
              </a:ext>
            </a:extLst>
          </p:cNvPr>
          <p:cNvSpPr/>
          <p:nvPr/>
        </p:nvSpPr>
        <p:spPr>
          <a:xfrm>
            <a:off x="8640357" y="2355681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E40109-6680-43CD-B679-65273F6EE75D}"/>
              </a:ext>
            </a:extLst>
          </p:cNvPr>
          <p:cNvSpPr/>
          <p:nvPr/>
        </p:nvSpPr>
        <p:spPr>
          <a:xfrm>
            <a:off x="8712709" y="2467115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87FE6-7C79-4A19-A8ED-FE6F964347C2}"/>
              </a:ext>
            </a:extLst>
          </p:cNvPr>
          <p:cNvSpPr/>
          <p:nvPr/>
        </p:nvSpPr>
        <p:spPr>
          <a:xfrm>
            <a:off x="8799985" y="2599190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86DAC6-3D15-4D28-90DD-428C621403D5}"/>
              </a:ext>
            </a:extLst>
          </p:cNvPr>
          <p:cNvSpPr txBox="1"/>
          <p:nvPr/>
        </p:nvSpPr>
        <p:spPr>
          <a:xfrm>
            <a:off x="8874227" y="2635469"/>
            <a:ext cx="58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2DDE6D-903B-421E-B514-E204EB682DD1}"/>
              </a:ext>
            </a:extLst>
          </p:cNvPr>
          <p:cNvSpPr/>
          <p:nvPr/>
        </p:nvSpPr>
        <p:spPr>
          <a:xfrm>
            <a:off x="9850525" y="2366854"/>
            <a:ext cx="781123" cy="490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21A801-2CC7-42CE-B597-FC74EE53736B}"/>
              </a:ext>
            </a:extLst>
          </p:cNvPr>
          <p:cNvSpPr txBox="1"/>
          <p:nvPr/>
        </p:nvSpPr>
        <p:spPr>
          <a:xfrm>
            <a:off x="9924767" y="2403133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Cache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E08A0E-485F-4E58-B53B-ADF0355AF041}"/>
              </a:ext>
            </a:extLst>
          </p:cNvPr>
          <p:cNvSpPr txBox="1"/>
          <p:nvPr/>
        </p:nvSpPr>
        <p:spPr>
          <a:xfrm>
            <a:off x="8943412" y="1447291"/>
            <a:ext cx="16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</a:t>
            </a:r>
            <a:r>
              <a:rPr lang="fr-FR" b="1" dirty="0" err="1"/>
              <a:t>Executor</a:t>
            </a:r>
            <a:endParaRPr lang="fr-FR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7EF164-4FD7-4F08-A746-5E1CA1BF22F9}"/>
              </a:ext>
            </a:extLst>
          </p:cNvPr>
          <p:cNvSpPr txBox="1"/>
          <p:nvPr/>
        </p:nvSpPr>
        <p:spPr>
          <a:xfrm>
            <a:off x="8892024" y="4084531"/>
            <a:ext cx="16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</a:t>
            </a:r>
            <a:r>
              <a:rPr lang="fr-FR" b="1" dirty="0" err="1"/>
              <a:t>Executor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504015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120B-EBE1-428C-A24E-953AF2E3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040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Develop</a:t>
            </a:r>
            <a:r>
              <a:rPr lang="fr-FR" dirty="0"/>
              <a:t>, Package, </a:t>
            </a:r>
            <a:r>
              <a:rPr lang="fr-FR" dirty="0" err="1"/>
              <a:t>Deploy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0177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3CCA-6BE5-4CC6-B70D-554DF8DC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pom.xml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62963-3FF3-4BDD-AFF7-7B583DAB9247}"/>
              </a:ext>
            </a:extLst>
          </p:cNvPr>
          <p:cNvSpPr txBox="1"/>
          <p:nvPr/>
        </p:nvSpPr>
        <p:spPr>
          <a:xfrm>
            <a:off x="3733800" y="2184400"/>
            <a:ext cx="5080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  <a:p>
            <a:endParaRPr lang="fr-FR" dirty="0"/>
          </a:p>
          <a:p>
            <a:r>
              <a:rPr lang="fr-FR" dirty="0"/>
              <a:t> 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&gt;spark-core_2.12&lt;/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endParaRPr lang="fr-FR" dirty="0"/>
          </a:p>
          <a:p>
            <a:r>
              <a:rPr lang="fr-FR" dirty="0"/>
              <a:t> 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&gt;spark-sql_2.12&lt;/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endParaRPr lang="fr-FR" dirty="0"/>
          </a:p>
          <a:p>
            <a:r>
              <a:rPr lang="fr-FR" dirty="0"/>
              <a:t>&lt;/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0EC4129-B3C8-4F44-B2D2-BF9AB6C3D6C4}"/>
              </a:ext>
            </a:extLst>
          </p:cNvPr>
          <p:cNvSpPr/>
          <p:nvPr/>
        </p:nvSpPr>
        <p:spPr>
          <a:xfrm rot="13227068">
            <a:off x="6797042" y="5300128"/>
            <a:ext cx="873760" cy="187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F931A-0CF0-4407-A088-24C9ABCCE80F}"/>
              </a:ext>
            </a:extLst>
          </p:cNvPr>
          <p:cNvSpPr txBox="1"/>
          <p:nvPr/>
        </p:nvSpPr>
        <p:spPr>
          <a:xfrm>
            <a:off x="7462520" y="5684013"/>
            <a:ext cx="337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Strange version </a:t>
            </a:r>
            <a:r>
              <a:rPr lang="fr-FR" dirty="0" err="1"/>
              <a:t>suffix</a:t>
            </a:r>
            <a:r>
              <a:rPr lang="fr-FR" dirty="0"/>
              <a:t> in </a:t>
            </a:r>
            <a:r>
              <a:rPr lang="fr-FR" dirty="0" err="1"/>
              <a:t>artifactId</a:t>
            </a:r>
            <a:r>
              <a:rPr lang="fr-FR" dirty="0"/>
              <a:t> </a:t>
            </a:r>
          </a:p>
          <a:p>
            <a:r>
              <a:rPr lang="fr-FR" dirty="0"/>
              <a:t>… the scala runtime version</a:t>
            </a:r>
          </a:p>
        </p:txBody>
      </p:sp>
    </p:spTree>
    <p:extLst>
      <p:ext uri="{BB962C8B-B14F-4D97-AF65-F5344CB8AC3E}">
        <p14:creationId xmlns:p14="http://schemas.microsoft.com/office/powerpoint/2010/main" val="40931496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98F6-2F27-45F3-9924-C91DE7DA8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" y="0"/>
            <a:ext cx="11244580" cy="1325563"/>
          </a:xfrm>
        </p:spPr>
        <p:txBody>
          <a:bodyPr/>
          <a:lstStyle/>
          <a:p>
            <a:pPr algn="ctr"/>
            <a:r>
              <a:rPr lang="fr-FR" dirty="0" err="1"/>
              <a:t>SparkConf</a:t>
            </a:r>
            <a:r>
              <a:rPr lang="fr-FR" dirty="0"/>
              <a:t> / (Java)</a:t>
            </a:r>
            <a:r>
              <a:rPr lang="fr-FR" dirty="0" err="1"/>
              <a:t>SparkContext</a:t>
            </a:r>
            <a:r>
              <a:rPr lang="fr-FR" dirty="0"/>
              <a:t> / </a:t>
            </a:r>
            <a:r>
              <a:rPr lang="fr-FR" dirty="0" err="1"/>
              <a:t>SparkSession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F39A7-6A62-4CA8-AFDE-AA8DE4BF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43368"/>
            <a:ext cx="9829800" cy="49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579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075F-DEA0-49AE-AE90-01D2BD96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Spark-Java API </a:t>
            </a:r>
            <a:r>
              <a:rPr lang="fr-FR" dirty="0" err="1"/>
              <a:t>with</a:t>
            </a:r>
            <a:r>
              <a:rPr lang="fr-FR" dirty="0"/>
              <a:t> Lambda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ambigous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80C6D-F044-4C88-A726-02DD9D95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993"/>
            <a:ext cx="12192000" cy="16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1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80DC-8C59-40FE-98FE-65F9EB3A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7E150-279A-4A6C-AC63-5CE33293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2351666"/>
            <a:ext cx="6055360" cy="2154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47B08-60E9-426D-8FA6-88E87572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0" y="3676947"/>
            <a:ext cx="5262880" cy="2657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0DAC9-44A8-4D03-AEF3-F64A32993225}"/>
              </a:ext>
            </a:extLst>
          </p:cNvPr>
          <p:cNvSpPr txBox="1"/>
          <p:nvPr/>
        </p:nvSpPr>
        <p:spPr>
          <a:xfrm>
            <a:off x="1198880" y="1844040"/>
            <a:ext cx="14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1/ Download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CF089-6C5D-4231-BD12-4C0D37AD893F}"/>
              </a:ext>
            </a:extLst>
          </p:cNvPr>
          <p:cNvSpPr txBox="1"/>
          <p:nvPr/>
        </p:nvSpPr>
        <p:spPr>
          <a:xfrm>
            <a:off x="4841240" y="1836511"/>
            <a:ext cx="237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2/ </a:t>
            </a:r>
            <a:r>
              <a:rPr lang="fr-FR" b="1" dirty="0" err="1"/>
              <a:t>Unzip</a:t>
            </a:r>
            <a:r>
              <a:rPr lang="fr-FR" b="1" dirty="0"/>
              <a:t> + </a:t>
            </a:r>
            <a:r>
              <a:rPr lang="fr-FR" b="1" dirty="0" err="1"/>
              <a:t>add</a:t>
            </a:r>
            <a:r>
              <a:rPr lang="fr-FR" b="1" dirty="0"/>
              <a:t> to 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CEFE3-54C4-4E8C-84B9-1B1ADF8093DA}"/>
              </a:ext>
            </a:extLst>
          </p:cNvPr>
          <p:cNvSpPr txBox="1"/>
          <p:nvPr/>
        </p:nvSpPr>
        <p:spPr>
          <a:xfrm>
            <a:off x="7904480" y="1836511"/>
            <a:ext cx="32319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3/ launch</a:t>
            </a:r>
          </a:p>
          <a:p>
            <a:endParaRPr lang="fr-FR" b="1" dirty="0"/>
          </a:p>
          <a:p>
            <a:r>
              <a:rPr lang="fr-FR" b="1" dirty="0"/>
              <a:t>C:&gt; bin\</a:t>
            </a:r>
            <a:r>
              <a:rPr lang="fr-FR" b="1" dirty="0" err="1"/>
              <a:t>spark-shell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b="1" dirty="0"/>
          </a:p>
          <a:p>
            <a:r>
              <a:rPr lang="fr-FR" b="1" dirty="0"/>
              <a:t>( or </a:t>
            </a:r>
            <a:r>
              <a:rPr lang="fr-FR" b="1" dirty="0" err="1"/>
              <a:t>spark-submit</a:t>
            </a:r>
            <a:r>
              <a:rPr lang="fr-FR" b="1" dirty="0"/>
              <a:t>, or </a:t>
            </a:r>
            <a:r>
              <a:rPr lang="fr-FR" b="1" dirty="0" err="1"/>
              <a:t>spark-sql</a:t>
            </a:r>
            <a:r>
              <a:rPr lang="fr-FR" b="1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225591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79A0-FD57-4B47-B02F-988D3540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 API … </a:t>
            </a:r>
            <a:r>
              <a:rPr lang="fr-FR" dirty="0" err="1"/>
              <a:t>need</a:t>
            </a:r>
            <a:r>
              <a:rPr lang="fr-FR" dirty="0"/>
              <a:t> « Encoder » (</a:t>
            </a:r>
            <a:r>
              <a:rPr lang="fr-FR" dirty="0" err="1"/>
              <a:t>implicit</a:t>
            </a:r>
            <a:r>
              <a:rPr lang="fr-FR" dirty="0"/>
              <a:t> in Scala)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13A4E-3AEE-4BD6-8D33-4B914C9A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838008"/>
            <a:ext cx="12192000" cy="150123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AAE387-07E5-4E67-8F80-8C2E13B1A612}"/>
              </a:ext>
            </a:extLst>
          </p:cNvPr>
          <p:cNvSpPr/>
          <p:nvPr/>
        </p:nvSpPr>
        <p:spPr>
          <a:xfrm>
            <a:off x="7040880" y="2362200"/>
            <a:ext cx="1524000" cy="4419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D73D5B1-64A7-48A6-ABDA-E904C5A2F70C}"/>
              </a:ext>
            </a:extLst>
          </p:cNvPr>
          <p:cNvSpPr/>
          <p:nvPr/>
        </p:nvSpPr>
        <p:spPr>
          <a:xfrm rot="16200000">
            <a:off x="7559084" y="3071768"/>
            <a:ext cx="617131" cy="2768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BD336-1955-40DD-A622-5922C947DDA7}"/>
              </a:ext>
            </a:extLst>
          </p:cNvPr>
          <p:cNvSpPr txBox="1"/>
          <p:nvPr/>
        </p:nvSpPr>
        <p:spPr>
          <a:xfrm>
            <a:off x="6262121" y="3611921"/>
            <a:ext cx="4154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Missing</a:t>
            </a:r>
            <a:r>
              <a:rPr lang="fr-FR" sz="2400" b="1" dirty="0"/>
              <a:t> second param in java 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5A2728-1163-4EED-AA36-AC2E597C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4146999"/>
            <a:ext cx="10335260" cy="267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9363-3BBE-4DB6-A001-C8F03139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1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Java API … not </a:t>
            </a:r>
            <a:r>
              <a:rPr lang="fr-FR" dirty="0" err="1"/>
              <a:t>convenient</a:t>
            </a:r>
            <a:r>
              <a:rPr lang="fr-FR" dirty="0"/>
              <a:t> vs Spark-Scala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69380-734D-436C-8979-8A06B131A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681324"/>
            <a:ext cx="12192000" cy="131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BDAE9-2FD3-4DFB-B866-6461C989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751735"/>
            <a:ext cx="12192000" cy="30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34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EA4B-D924-4EFE-98FD-F051A3D3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scala.Function1 + </a:t>
            </a:r>
            <a:r>
              <a:rPr lang="fr-FR" dirty="0" err="1"/>
              <a:t>inner</a:t>
            </a:r>
            <a:r>
              <a:rPr lang="fr-FR" dirty="0"/>
              <a:t> class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NotSerializableException</a:t>
            </a:r>
            <a:r>
              <a:rPr lang="fr-FR" dirty="0"/>
              <a:t>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2A4AD-2BC6-4ABC-96DC-E29AA0FE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853963"/>
            <a:ext cx="10515600" cy="425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75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802B-AC9B-4F83-9DE5-CF95E54A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fr-FR" sz="4000" dirty="0"/>
              <a:t>Trick… </a:t>
            </a:r>
            <a:r>
              <a:rPr lang="fr-FR" sz="4000" dirty="0" err="1"/>
              <a:t>isolated</a:t>
            </a:r>
            <a:r>
              <a:rPr lang="fr-FR" sz="4000" dirty="0"/>
              <a:t> top-</a:t>
            </a:r>
            <a:r>
              <a:rPr lang="fr-FR" sz="4000" dirty="0" err="1"/>
              <a:t>level</a:t>
            </a:r>
            <a:r>
              <a:rPr lang="fr-FR" sz="4000" dirty="0"/>
              <a:t> Function1 class for </a:t>
            </a:r>
            <a:r>
              <a:rPr lang="fr-FR" sz="4000" dirty="0" err="1"/>
              <a:t>Serializable</a:t>
            </a:r>
            <a:endParaRPr lang="fr-FR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27924-62B2-4DFD-98EF-FF8CD0F3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799"/>
            <a:ext cx="12192000" cy="31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8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3325-A571-406C-92FD-5D0CE1EC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Local[*]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859BF-C1A0-4F0E-93AA-FFEC3986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17570"/>
            <a:ext cx="10866120" cy="54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5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98D5A-3C30-459F-A126-72186A86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-2851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Advanced </a:t>
            </a:r>
            <a:r>
              <a:rPr lang="fr-FR" dirty="0" err="1"/>
              <a:t>Sql</a:t>
            </a:r>
            <a:r>
              <a:rPr lang="fr-FR" dirty="0"/>
              <a:t> / </a:t>
            </a:r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038E-A256-4783-B97D-4115B14C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22"/>
            <a:ext cx="12192000" cy="59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09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E8BF-C57E-4506-B221-D6642C5B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Usage: process RAW to LAKE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022D87C-D686-4E20-8F1B-51A7B6800E9D}"/>
              </a:ext>
            </a:extLst>
          </p:cNvPr>
          <p:cNvSpPr/>
          <p:nvPr/>
        </p:nvSpPr>
        <p:spPr>
          <a:xfrm>
            <a:off x="2560320" y="3037840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C7124-C012-489E-8A0E-AB4CEF5849CF}"/>
              </a:ext>
            </a:extLst>
          </p:cNvPr>
          <p:cNvSpPr txBox="1"/>
          <p:nvPr/>
        </p:nvSpPr>
        <p:spPr>
          <a:xfrm>
            <a:off x="2357120" y="2114510"/>
            <a:ext cx="341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/RAW</a:t>
            </a:r>
          </a:p>
          <a:p>
            <a:r>
              <a:rPr lang="fr-FR" dirty="0"/>
              <a:t>   /table/partition</a:t>
            </a:r>
          </a:p>
          <a:p>
            <a:r>
              <a:rPr lang="fr-FR" dirty="0"/>
              <a:t>              / file{1,2,3,4*}.</a:t>
            </a:r>
            <a:r>
              <a:rPr lang="fr-FR" dirty="0" err="1"/>
              <a:t>avro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DC1DE98-B2C1-4013-8E76-96AD65F4196B}"/>
              </a:ext>
            </a:extLst>
          </p:cNvPr>
          <p:cNvSpPr/>
          <p:nvPr/>
        </p:nvSpPr>
        <p:spPr>
          <a:xfrm>
            <a:off x="4211320" y="342900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BE37B-5D58-41D4-A15B-088E6440744D}"/>
              </a:ext>
            </a:extLst>
          </p:cNvPr>
          <p:cNvSpPr/>
          <p:nvPr/>
        </p:nvSpPr>
        <p:spPr>
          <a:xfrm>
            <a:off x="5252720" y="3301999"/>
            <a:ext cx="139192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849F48-2E66-4DAF-B4A7-5FC20CC9A36B}"/>
              </a:ext>
            </a:extLst>
          </p:cNvPr>
          <p:cNvSpPr/>
          <p:nvPr/>
        </p:nvSpPr>
        <p:spPr>
          <a:xfrm>
            <a:off x="7274560" y="342900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51E99766-9D1B-4C03-AD34-9ABB971E6A13}"/>
              </a:ext>
            </a:extLst>
          </p:cNvPr>
          <p:cNvSpPr/>
          <p:nvPr/>
        </p:nvSpPr>
        <p:spPr>
          <a:xfrm>
            <a:off x="8458200" y="3037840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830DA-3BAA-4972-A87C-99DCC99C37E1}"/>
              </a:ext>
            </a:extLst>
          </p:cNvPr>
          <p:cNvSpPr txBox="1"/>
          <p:nvPr/>
        </p:nvSpPr>
        <p:spPr>
          <a:xfrm>
            <a:off x="8255000" y="2114510"/>
            <a:ext cx="257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/LAKE</a:t>
            </a:r>
          </a:p>
          <a:p>
            <a:r>
              <a:rPr lang="fr-FR" dirty="0"/>
              <a:t>   /table/partition</a:t>
            </a:r>
          </a:p>
          <a:p>
            <a:r>
              <a:rPr lang="fr-FR" dirty="0"/>
              <a:t>              / </a:t>
            </a:r>
            <a:r>
              <a:rPr lang="fr-FR" dirty="0" err="1"/>
              <a:t>file.parquet</a:t>
            </a:r>
            <a:endParaRPr lang="fr-FR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1245C48E-E4F3-4EC5-8985-6DA9B9652A85}"/>
              </a:ext>
            </a:extLst>
          </p:cNvPr>
          <p:cNvSpPr/>
          <p:nvPr/>
        </p:nvSpPr>
        <p:spPr>
          <a:xfrm>
            <a:off x="8458200" y="5262880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DEA64-DA12-4F96-BDAB-A204D17EBEEC}"/>
              </a:ext>
            </a:extLst>
          </p:cNvPr>
          <p:cNvSpPr txBox="1"/>
          <p:nvPr/>
        </p:nvSpPr>
        <p:spPr>
          <a:xfrm>
            <a:off x="8178800" y="4410670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/LAKE</a:t>
            </a:r>
          </a:p>
          <a:p>
            <a:r>
              <a:rPr lang="fr-FR" dirty="0"/>
              <a:t>   /</a:t>
            </a:r>
            <a:r>
              <a:rPr lang="fr-FR" dirty="0" err="1"/>
              <a:t>denorm</a:t>
            </a:r>
            <a:r>
              <a:rPr lang="fr-FR" dirty="0"/>
              <a:t>-table/</a:t>
            </a:r>
            <a:r>
              <a:rPr lang="fr-FR" dirty="0" err="1"/>
              <a:t>another</a:t>
            </a:r>
            <a:r>
              <a:rPr lang="fr-FR" dirty="0"/>
              <a:t>-partition</a:t>
            </a:r>
          </a:p>
          <a:p>
            <a:r>
              <a:rPr lang="fr-FR" dirty="0"/>
              <a:t>              / </a:t>
            </a:r>
            <a:r>
              <a:rPr lang="fr-FR" dirty="0" err="1"/>
              <a:t>file.parquet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76BA93-BF99-45D4-8E58-3A9A7CA645DE}"/>
              </a:ext>
            </a:extLst>
          </p:cNvPr>
          <p:cNvSpPr txBox="1"/>
          <p:nvPr/>
        </p:nvSpPr>
        <p:spPr>
          <a:xfrm>
            <a:off x="4637104" y="4133332"/>
            <a:ext cx="282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daily</a:t>
            </a:r>
            <a:r>
              <a:rPr lang="fr-FR" dirty="0"/>
              <a:t> job RAW to 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E44B1-CD91-4D9B-83DF-BB4F74F2CFD7}"/>
              </a:ext>
            </a:extLst>
          </p:cNvPr>
          <p:cNvSpPr txBox="1"/>
          <p:nvPr/>
        </p:nvSpPr>
        <p:spPr>
          <a:xfrm>
            <a:off x="2597390" y="4935308"/>
            <a:ext cx="56515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</a:t>
            </a:r>
            <a:r>
              <a:rPr lang="fr-FR" b="1" dirty="0" err="1"/>
              <a:t>sql</a:t>
            </a:r>
            <a:r>
              <a:rPr lang="fr-FR" dirty="0"/>
              <a:t>(« select *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raw_table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day</a:t>
            </a:r>
            <a:r>
              <a:rPr lang="fr-FR" dirty="0"/>
              <a:t>=…  </a:t>
            </a:r>
            <a:r>
              <a:rPr lang="fr-FR" dirty="0" err="1"/>
              <a:t>join</a:t>
            </a:r>
            <a:r>
              <a:rPr lang="fr-FR" dirty="0"/>
              <a:t> .. »)</a:t>
            </a:r>
            <a:br>
              <a:rPr lang="fr-FR" dirty="0"/>
            </a:br>
            <a:r>
              <a:rPr lang="fr-FR" dirty="0"/>
              <a:t>    .</a:t>
            </a:r>
            <a:r>
              <a:rPr lang="fr-FR" b="1" dirty="0" err="1"/>
              <a:t>map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 =&gt; …)</a:t>
            </a:r>
            <a:br>
              <a:rPr lang="fr-FR" dirty="0"/>
            </a:br>
            <a:r>
              <a:rPr lang="fr-FR" dirty="0"/>
              <a:t>    .</a:t>
            </a:r>
            <a:r>
              <a:rPr lang="fr-FR" dirty="0" err="1"/>
              <a:t>orderBy</a:t>
            </a:r>
            <a:r>
              <a:rPr lang="fr-FR" dirty="0"/>
              <a:t>(« .. »)</a:t>
            </a:r>
            <a:br>
              <a:rPr lang="fr-FR" dirty="0"/>
            </a:br>
            <a:r>
              <a:rPr lang="fr-FR" dirty="0"/>
              <a:t>    .</a:t>
            </a:r>
            <a:r>
              <a:rPr lang="fr-FR" b="1" dirty="0" err="1"/>
              <a:t>write</a:t>
            </a:r>
            <a:r>
              <a:rPr lang="fr-FR" dirty="0" err="1"/>
              <a:t>.format</a:t>
            </a:r>
            <a:r>
              <a:rPr lang="fr-FR" dirty="0"/>
              <a:t>(« </a:t>
            </a:r>
            <a:r>
              <a:rPr lang="fr-FR" dirty="0" err="1"/>
              <a:t>hive</a:t>
            </a:r>
            <a:r>
              <a:rPr lang="fr-FR" dirty="0"/>
              <a:t> »).mode(</a:t>
            </a:r>
            <a:r>
              <a:rPr lang="fr-FR" dirty="0" err="1"/>
              <a:t>SaveMode.Overwrite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   .</a:t>
            </a:r>
            <a:r>
              <a:rPr lang="fr-FR" dirty="0" err="1"/>
              <a:t>sortWithinPartition</a:t>
            </a:r>
            <a:r>
              <a:rPr lang="fr-FR" dirty="0"/>
              <a:t>(« .. »)</a:t>
            </a:r>
          </a:p>
          <a:p>
            <a:r>
              <a:rPr lang="fr-FR" dirty="0"/>
              <a:t>    .</a:t>
            </a:r>
            <a:r>
              <a:rPr lang="fr-FR" b="1" dirty="0" err="1"/>
              <a:t>insertInto</a:t>
            </a:r>
            <a:r>
              <a:rPr lang="fr-FR" dirty="0"/>
              <a:t>(« </a:t>
            </a:r>
            <a:r>
              <a:rPr lang="fr-FR" dirty="0" err="1"/>
              <a:t>lake_table</a:t>
            </a:r>
            <a:r>
              <a:rPr lang="fr-FR" dirty="0"/>
              <a:t> »);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BBF5A9-21FF-417C-AAFE-E20888B25219}"/>
              </a:ext>
            </a:extLst>
          </p:cNvPr>
          <p:cNvSpPr/>
          <p:nvPr/>
        </p:nvSpPr>
        <p:spPr>
          <a:xfrm rot="2558443">
            <a:off x="7231388" y="3937751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9670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A3A3-2F0C-4A56-85C5-FC11C760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Streaming :  micro </a:t>
            </a:r>
            <a:r>
              <a:rPr lang="fr-FR" dirty="0" err="1"/>
              <a:t>Batches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139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9473-08E6-481A-B73F-48FC17E4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0"/>
            <a:ext cx="11821160" cy="1325563"/>
          </a:xfrm>
        </p:spPr>
        <p:txBody>
          <a:bodyPr/>
          <a:lstStyle/>
          <a:p>
            <a:r>
              <a:rPr lang="fr-FR" dirty="0"/>
              <a:t>Spark </a:t>
            </a:r>
            <a:r>
              <a:rPr lang="fr-FR" dirty="0" err="1"/>
              <a:t>DStream</a:t>
            </a:r>
            <a:r>
              <a:rPr lang="fr-FR" dirty="0"/>
              <a:t> API … as + </a:t>
            </a:r>
            <a:r>
              <a:rPr lang="fr-FR" dirty="0" err="1"/>
              <a:t>enriched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API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4784242D-8620-401B-8F4D-BD808B7A5EB1}"/>
              </a:ext>
            </a:extLst>
          </p:cNvPr>
          <p:cNvSpPr/>
          <p:nvPr/>
        </p:nvSpPr>
        <p:spPr>
          <a:xfrm rot="16200000">
            <a:off x="1259841" y="1643380"/>
            <a:ext cx="528320" cy="13919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AC8ECB0-E6F2-46AA-903E-F4DB9F78C80D}"/>
              </a:ext>
            </a:extLst>
          </p:cNvPr>
          <p:cNvSpPr/>
          <p:nvPr/>
        </p:nvSpPr>
        <p:spPr>
          <a:xfrm>
            <a:off x="2788921" y="214884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490E3-1528-4B29-ADCF-26F51DF9C744}"/>
              </a:ext>
            </a:extLst>
          </p:cNvPr>
          <p:cNvSpPr txBox="1"/>
          <p:nvPr/>
        </p:nvSpPr>
        <p:spPr>
          <a:xfrm>
            <a:off x="436880" y="2738120"/>
            <a:ext cx="314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RealTime</a:t>
            </a:r>
            <a:r>
              <a:rPr lang="fr-FR" dirty="0"/>
              <a:t> Streaming </a:t>
            </a:r>
            <a:r>
              <a:rPr lang="fr-FR" dirty="0" err="1"/>
              <a:t>datasource</a:t>
            </a:r>
            <a:endParaRPr lang="fr-FR" dirty="0"/>
          </a:p>
        </p:txBody>
      </p:sp>
      <p:pic>
        <p:nvPicPr>
          <p:cNvPr id="7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23396D0F-88AD-4216-A185-8F325D87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07" y="3060016"/>
            <a:ext cx="2076214" cy="13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Apache Kafka : Flux de données temps réel | OVHcloud">
            <a:extLst>
              <a:ext uri="{FF2B5EF4-FFF2-40B4-BE49-F238E27FC236}">
                <a16:creationId xmlns:a16="http://schemas.microsoft.com/office/drawing/2014/main" id="{1CE6CF89-C9DF-46EE-9A84-3DF0AA3A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1" y="3952558"/>
            <a:ext cx="2200122" cy="85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JMS Producer - Connector Hub | Solace">
            <a:extLst>
              <a:ext uri="{FF2B5EF4-FFF2-40B4-BE49-F238E27FC236}">
                <a16:creationId xmlns:a16="http://schemas.microsoft.com/office/drawing/2014/main" id="{B6FB4835-1728-40D7-B2D7-CB418ADE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9" y="4911648"/>
            <a:ext cx="1611511" cy="7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Messaging that just works — RabbitMQ">
            <a:extLst>
              <a:ext uri="{FF2B5EF4-FFF2-40B4-BE49-F238E27FC236}">
                <a16:creationId xmlns:a16="http://schemas.microsoft.com/office/drawing/2014/main" id="{62CFDBA3-5329-4C96-BAE7-065391B2D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9" y="5999480"/>
            <a:ext cx="2085769" cy="3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50EB0C4-346B-4693-B23E-011A0E1985C2}"/>
              </a:ext>
            </a:extLst>
          </p:cNvPr>
          <p:cNvSpPr/>
          <p:nvPr/>
        </p:nvSpPr>
        <p:spPr>
          <a:xfrm>
            <a:off x="4419600" y="2076688"/>
            <a:ext cx="1051560" cy="7315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3F2DF-3C67-4B48-A9C2-883B372AF359}"/>
              </a:ext>
            </a:extLst>
          </p:cNvPr>
          <p:cNvSpPr txBox="1"/>
          <p:nvPr/>
        </p:nvSpPr>
        <p:spPr>
          <a:xfrm>
            <a:off x="4043680" y="1705848"/>
            <a:ext cx="19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Dstream</a:t>
            </a:r>
            <a:r>
              <a:rPr lang="fr-FR" dirty="0"/>
              <a:t> API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F0EA6EF-DE3F-413C-AD1F-DE6C31BBABA9}"/>
              </a:ext>
            </a:extLst>
          </p:cNvPr>
          <p:cNvSpPr/>
          <p:nvPr/>
        </p:nvSpPr>
        <p:spPr>
          <a:xfrm rot="2315193">
            <a:off x="7431712" y="2543088"/>
            <a:ext cx="512580" cy="24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C1E3B35-0FAC-4701-8A25-29EA2BF33A28}"/>
              </a:ext>
            </a:extLst>
          </p:cNvPr>
          <p:cNvSpPr/>
          <p:nvPr/>
        </p:nvSpPr>
        <p:spPr>
          <a:xfrm rot="2315193">
            <a:off x="7099117" y="2488859"/>
            <a:ext cx="482074" cy="245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EEF615-B32A-4BE9-9399-42AB0280F736}"/>
              </a:ext>
            </a:extLst>
          </p:cNvPr>
          <p:cNvSpPr/>
          <p:nvPr/>
        </p:nvSpPr>
        <p:spPr>
          <a:xfrm>
            <a:off x="5596882" y="408629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68ABF8-84C8-46C3-8782-CC14D379CBA4}"/>
              </a:ext>
            </a:extLst>
          </p:cNvPr>
          <p:cNvSpPr/>
          <p:nvPr/>
        </p:nvSpPr>
        <p:spPr>
          <a:xfrm>
            <a:off x="6172987" y="409137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B460AA-1DB9-46D0-9FE4-06F41F1F57DA}"/>
              </a:ext>
            </a:extLst>
          </p:cNvPr>
          <p:cNvSpPr/>
          <p:nvPr/>
        </p:nvSpPr>
        <p:spPr>
          <a:xfrm>
            <a:off x="6757187" y="409137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285FF-51ED-4D1C-AEDF-DFB396DC0FE8}"/>
              </a:ext>
            </a:extLst>
          </p:cNvPr>
          <p:cNvSpPr txBox="1"/>
          <p:nvPr/>
        </p:nvSpPr>
        <p:spPr>
          <a:xfrm>
            <a:off x="5066398" y="3216734"/>
            <a:ext cx="253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Split in micro batch </a:t>
            </a:r>
            <a:r>
              <a:rPr lang="fr-FR" dirty="0" err="1"/>
              <a:t>RDDs</a:t>
            </a: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FE520C-5769-40B0-9EBC-CEB8B28943EA}"/>
              </a:ext>
            </a:extLst>
          </p:cNvPr>
          <p:cNvSpPr/>
          <p:nvPr/>
        </p:nvSpPr>
        <p:spPr>
          <a:xfrm>
            <a:off x="7836368" y="408629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8FB00E-4387-4C88-BBB3-B30AF51560F2}"/>
              </a:ext>
            </a:extLst>
          </p:cNvPr>
          <p:cNvSpPr/>
          <p:nvPr/>
        </p:nvSpPr>
        <p:spPr>
          <a:xfrm>
            <a:off x="4995986" y="5165770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FE16F-EFC4-4509-91D0-236698F5C8F6}"/>
              </a:ext>
            </a:extLst>
          </p:cNvPr>
          <p:cNvSpPr txBox="1"/>
          <p:nvPr/>
        </p:nvSpPr>
        <p:spPr>
          <a:xfrm>
            <a:off x="3577596" y="4428507"/>
            <a:ext cx="165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remove</a:t>
            </a:r>
            <a:r>
              <a:rPr lang="fr-FR" dirty="0"/>
              <a:t> last </a:t>
            </a:r>
            <a:br>
              <a:rPr lang="fr-FR" dirty="0"/>
            </a:br>
            <a:r>
              <a:rPr lang="fr-FR" dirty="0"/>
              <a:t>   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window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1D26A-C002-4869-9FD9-D833914CA63A}"/>
              </a:ext>
            </a:extLst>
          </p:cNvPr>
          <p:cNvSpPr txBox="1"/>
          <p:nvPr/>
        </p:nvSpPr>
        <p:spPr>
          <a:xfrm>
            <a:off x="8289720" y="3279345"/>
            <a:ext cx="12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++</a:t>
            </a:r>
            <a:r>
              <a:rPr lang="fr-FR" dirty="0" err="1"/>
              <a:t>add</a:t>
            </a:r>
            <a:r>
              <a:rPr lang="fr-FR" dirty="0"/>
              <a:t> new </a:t>
            </a:r>
          </a:p>
          <a:p>
            <a:r>
              <a:rPr lang="fr-FR" dirty="0"/>
              <a:t>to </a:t>
            </a:r>
            <a:r>
              <a:rPr lang="fr-FR" dirty="0" err="1"/>
              <a:t>window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63C9A-F16E-4BEB-B1C9-4F1D59EBA088}"/>
              </a:ext>
            </a:extLst>
          </p:cNvPr>
          <p:cNvSpPr txBox="1"/>
          <p:nvPr/>
        </p:nvSpPr>
        <p:spPr>
          <a:xfrm>
            <a:off x="6321038" y="6207705"/>
            <a:ext cx="149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 </a:t>
            </a:r>
            <a:r>
              <a:rPr lang="fr-FR" dirty="0" err="1"/>
              <a:t>Window</a:t>
            </a:r>
            <a:endParaRPr lang="fr-FR" dirty="0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B3A62B94-660C-4E0A-9975-7511DFA63BC7}"/>
              </a:ext>
            </a:extLst>
          </p:cNvPr>
          <p:cNvSpPr/>
          <p:nvPr/>
        </p:nvSpPr>
        <p:spPr>
          <a:xfrm>
            <a:off x="5567905" y="6076631"/>
            <a:ext cx="2841787" cy="869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A4EE9AB-AF4F-4085-8A2D-878F1C819EA1}"/>
              </a:ext>
            </a:extLst>
          </p:cNvPr>
          <p:cNvSpPr/>
          <p:nvPr/>
        </p:nvSpPr>
        <p:spPr>
          <a:xfrm>
            <a:off x="9108441" y="213995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5BE67A3B-3C57-4FCD-B6A4-C86926D6F03D}"/>
              </a:ext>
            </a:extLst>
          </p:cNvPr>
          <p:cNvSpPr/>
          <p:nvPr/>
        </p:nvSpPr>
        <p:spPr>
          <a:xfrm>
            <a:off x="9961880" y="2148840"/>
            <a:ext cx="574040" cy="4000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CA448E90-9442-4D00-9F5F-7CDAA6488366}"/>
              </a:ext>
            </a:extLst>
          </p:cNvPr>
          <p:cNvSpPr/>
          <p:nvPr/>
        </p:nvSpPr>
        <p:spPr>
          <a:xfrm>
            <a:off x="10576560" y="2144394"/>
            <a:ext cx="574040" cy="4000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12959C55-EAEB-4FC4-8FEE-15A502819D48}"/>
              </a:ext>
            </a:extLst>
          </p:cNvPr>
          <p:cNvSpPr/>
          <p:nvPr/>
        </p:nvSpPr>
        <p:spPr>
          <a:xfrm>
            <a:off x="11191240" y="2135504"/>
            <a:ext cx="574040" cy="4000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157F22-7EEB-4B68-A0B7-CC17E69A9F85}"/>
              </a:ext>
            </a:extLst>
          </p:cNvPr>
          <p:cNvSpPr txBox="1"/>
          <p:nvPr/>
        </p:nvSpPr>
        <p:spPr>
          <a:xfrm>
            <a:off x="9382760" y="2738120"/>
            <a:ext cx="262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Output </a:t>
            </a:r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/>
              <a:t>RDDs</a:t>
            </a:r>
            <a:br>
              <a:rPr lang="fr-FR" dirty="0"/>
            </a:br>
            <a:r>
              <a:rPr lang="fr-FR" dirty="0"/>
              <a:t>«  </a:t>
            </a:r>
            <a:r>
              <a:rPr lang="fr-FR" dirty="0" err="1"/>
              <a:t>stream</a:t>
            </a:r>
            <a:r>
              <a:rPr lang="fr-FR" dirty="0"/>
              <a:t> » of micro batch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8054E-6EB2-499F-AD7A-03284C3620C9}"/>
              </a:ext>
            </a:extLst>
          </p:cNvPr>
          <p:cNvSpPr txBox="1"/>
          <p:nvPr/>
        </p:nvSpPr>
        <p:spPr>
          <a:xfrm>
            <a:off x="6694284" y="1724044"/>
            <a:ext cx="119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Fill </a:t>
            </a:r>
            <a:r>
              <a:rPr lang="fr-FR" dirty="0" err="1"/>
              <a:t>current</a:t>
            </a:r>
            <a:endParaRPr lang="fr-FR" dirty="0"/>
          </a:p>
          <a:p>
            <a:r>
              <a:rPr lang="fr-FR" dirty="0"/>
              <a:t> « </a:t>
            </a:r>
            <a:r>
              <a:rPr lang="fr-FR" b="1" dirty="0"/>
              <a:t>buffer »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370825C-B87B-4A6B-A81B-C8FFB7BF6407}"/>
              </a:ext>
            </a:extLst>
          </p:cNvPr>
          <p:cNvSpPr/>
          <p:nvPr/>
        </p:nvSpPr>
        <p:spPr>
          <a:xfrm rot="10800000">
            <a:off x="7100685" y="4683774"/>
            <a:ext cx="619760" cy="4168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B9E56BA5-441C-482D-A23F-C7E27E63ECC0}"/>
              </a:ext>
            </a:extLst>
          </p:cNvPr>
          <p:cNvSpPr/>
          <p:nvPr/>
        </p:nvSpPr>
        <p:spPr>
          <a:xfrm rot="10800000">
            <a:off x="6321039" y="4705260"/>
            <a:ext cx="619760" cy="4168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84DBA9-0309-418B-9136-6DF397F5D195}"/>
              </a:ext>
            </a:extLst>
          </p:cNvPr>
          <p:cNvSpPr txBox="1"/>
          <p:nvPr/>
        </p:nvSpPr>
        <p:spPr>
          <a:xfrm>
            <a:off x="6265350" y="5128180"/>
            <a:ext cx="288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Rolling 1 at </a:t>
            </a:r>
            <a:r>
              <a:rPr lang="fr-FR" dirty="0" err="1"/>
              <a:t>each</a:t>
            </a:r>
            <a:r>
              <a:rPr lang="fr-FR" dirty="0"/>
              <a:t> micro batch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F0848A8-9D17-4118-9069-A931E6D104FA}"/>
              </a:ext>
            </a:extLst>
          </p:cNvPr>
          <p:cNvSpPr/>
          <p:nvPr/>
        </p:nvSpPr>
        <p:spPr>
          <a:xfrm rot="5400000">
            <a:off x="7858926" y="3383454"/>
            <a:ext cx="529993" cy="41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D0B35D-C1E7-4FDC-A635-87DF0C29B948}"/>
              </a:ext>
            </a:extLst>
          </p:cNvPr>
          <p:cNvSpPr/>
          <p:nvPr/>
        </p:nvSpPr>
        <p:spPr>
          <a:xfrm>
            <a:off x="7931226" y="2712043"/>
            <a:ext cx="209514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1CB9C3-73DD-4BD6-8B7B-9C789EA094E2}"/>
              </a:ext>
            </a:extLst>
          </p:cNvPr>
          <p:cNvSpPr/>
          <p:nvPr/>
        </p:nvSpPr>
        <p:spPr>
          <a:xfrm>
            <a:off x="8159428" y="2712043"/>
            <a:ext cx="235024" cy="4168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ECD876B-8DA5-4418-A760-73AB2D0F9848}"/>
              </a:ext>
            </a:extLst>
          </p:cNvPr>
          <p:cNvSpPr/>
          <p:nvPr/>
        </p:nvSpPr>
        <p:spPr>
          <a:xfrm rot="5400000">
            <a:off x="4974275" y="4474871"/>
            <a:ext cx="529993" cy="41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495C02-44D3-49F4-AC8D-386B173AB8C7}"/>
              </a:ext>
            </a:extLst>
          </p:cNvPr>
          <p:cNvSpPr/>
          <p:nvPr/>
        </p:nvSpPr>
        <p:spPr>
          <a:xfrm>
            <a:off x="5471161" y="3978095"/>
            <a:ext cx="3032760" cy="64633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04ABE-1946-4A74-A586-44221E1270DE}"/>
              </a:ext>
            </a:extLst>
          </p:cNvPr>
          <p:cNvSpPr txBox="1"/>
          <p:nvPr/>
        </p:nvSpPr>
        <p:spPr>
          <a:xfrm>
            <a:off x="8593827" y="4193336"/>
            <a:ext cx="300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 </a:t>
            </a:r>
            <a:r>
              <a:rPr lang="fr-FR" dirty="0" err="1"/>
              <a:t>DataSet</a:t>
            </a:r>
            <a:r>
              <a:rPr lang="fr-FR" dirty="0"/>
              <a:t> for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window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6535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DBCC-04F2-47EF-9828-3110A78D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Usage … Streaming vs Daily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59E5336-3D90-4E29-B829-DC87EB21B64A}"/>
              </a:ext>
            </a:extLst>
          </p:cNvPr>
          <p:cNvSpPr/>
          <p:nvPr/>
        </p:nvSpPr>
        <p:spPr>
          <a:xfrm rot="16200000">
            <a:off x="1844041" y="4620260"/>
            <a:ext cx="528320" cy="13919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C6F449E-A102-4A57-B020-66B7B7267A47}"/>
              </a:ext>
            </a:extLst>
          </p:cNvPr>
          <p:cNvSpPr/>
          <p:nvPr/>
        </p:nvSpPr>
        <p:spPr>
          <a:xfrm>
            <a:off x="1839430" y="1542784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1FF3BB-61E2-4970-A7AA-7B69ECF261DE}"/>
              </a:ext>
            </a:extLst>
          </p:cNvPr>
          <p:cNvSpPr/>
          <p:nvPr/>
        </p:nvSpPr>
        <p:spPr>
          <a:xfrm>
            <a:off x="3490430" y="1933944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8C6B2-9450-46E4-A5CF-6B79DFC913E8}"/>
              </a:ext>
            </a:extLst>
          </p:cNvPr>
          <p:cNvSpPr/>
          <p:nvPr/>
        </p:nvSpPr>
        <p:spPr>
          <a:xfrm>
            <a:off x="4531830" y="1806943"/>
            <a:ext cx="139192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F6D1A0B-E83F-44EC-969B-D0D104FB9BDB}"/>
              </a:ext>
            </a:extLst>
          </p:cNvPr>
          <p:cNvSpPr/>
          <p:nvPr/>
        </p:nvSpPr>
        <p:spPr>
          <a:xfrm>
            <a:off x="6553670" y="1933944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AF3E96E2-8CB6-4AF6-B258-6DE4254AB7DB}"/>
              </a:ext>
            </a:extLst>
          </p:cNvPr>
          <p:cNvSpPr/>
          <p:nvPr/>
        </p:nvSpPr>
        <p:spPr>
          <a:xfrm>
            <a:off x="7737310" y="1542784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238BC-6519-47CA-9865-71E1C7A43A75}"/>
              </a:ext>
            </a:extLst>
          </p:cNvPr>
          <p:cNvSpPr txBox="1"/>
          <p:nvPr/>
        </p:nvSpPr>
        <p:spPr>
          <a:xfrm>
            <a:off x="3828250" y="2651966"/>
            <a:ext cx="330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historical</a:t>
            </a:r>
            <a:r>
              <a:rPr lang="fr-FR" dirty="0"/>
              <a:t> / replay-</a:t>
            </a:r>
            <a:r>
              <a:rPr lang="fr-FR" dirty="0" err="1"/>
              <a:t>daily</a:t>
            </a:r>
            <a:r>
              <a:rPr lang="fr-FR" dirty="0"/>
              <a:t> job </a:t>
            </a:r>
          </a:p>
          <a:p>
            <a:r>
              <a:rPr lang="fr-FR" dirty="0"/>
              <a:t>RAW to LAKE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DBA93-EEC4-4E37-A2F9-5302CE05AF77}"/>
              </a:ext>
            </a:extLst>
          </p:cNvPr>
          <p:cNvSpPr/>
          <p:nvPr/>
        </p:nvSpPr>
        <p:spPr>
          <a:xfrm>
            <a:off x="3373121" y="512572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786F3A-B3D9-4E43-AD34-0AB53CEAE56E}"/>
              </a:ext>
            </a:extLst>
          </p:cNvPr>
          <p:cNvSpPr/>
          <p:nvPr/>
        </p:nvSpPr>
        <p:spPr>
          <a:xfrm>
            <a:off x="4414521" y="4998719"/>
            <a:ext cx="139192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4E5DBA0-50E3-4A65-8EAC-05FE3AFDFE46}"/>
              </a:ext>
            </a:extLst>
          </p:cNvPr>
          <p:cNvSpPr/>
          <p:nvPr/>
        </p:nvSpPr>
        <p:spPr>
          <a:xfrm>
            <a:off x="6436361" y="512572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2F66-ACA2-4C79-97C1-5FBA5835852B}"/>
              </a:ext>
            </a:extLst>
          </p:cNvPr>
          <p:cNvSpPr txBox="1"/>
          <p:nvPr/>
        </p:nvSpPr>
        <p:spPr>
          <a:xfrm>
            <a:off x="4111331" y="5808223"/>
            <a:ext cx="2436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Real-Time (</a:t>
            </a:r>
            <a:r>
              <a:rPr lang="fr-FR" dirty="0" err="1"/>
              <a:t>incremental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job RAW to LAKE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209EFCE9-0E23-4EBE-A486-777DAD5BACD2}"/>
              </a:ext>
            </a:extLst>
          </p:cNvPr>
          <p:cNvSpPr/>
          <p:nvPr/>
        </p:nvSpPr>
        <p:spPr>
          <a:xfrm rot="16200000">
            <a:off x="8014170" y="5146792"/>
            <a:ext cx="528320" cy="13919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39E0AAC9-E312-4FC2-B7CE-3D1550FFF4E3}"/>
              </a:ext>
            </a:extLst>
          </p:cNvPr>
          <p:cNvSpPr/>
          <p:nvPr/>
        </p:nvSpPr>
        <p:spPr>
          <a:xfrm>
            <a:off x="7737310" y="4905907"/>
            <a:ext cx="1082040" cy="52832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A02A03-853A-4A55-93E9-A822A7CFBCD8}"/>
              </a:ext>
            </a:extLst>
          </p:cNvPr>
          <p:cNvSpPr txBox="1"/>
          <p:nvPr/>
        </p:nvSpPr>
        <p:spPr>
          <a:xfrm>
            <a:off x="8945880" y="4659729"/>
            <a:ext cx="3157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Key=Value </a:t>
            </a:r>
            <a:r>
              <a:rPr lang="fr-FR" dirty="0" err="1"/>
              <a:t>database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HBASE, Cassandra, ..</a:t>
            </a:r>
          </a:p>
          <a:p>
            <a:r>
              <a:rPr lang="fr-FR" dirty="0"/>
              <a:t>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HDFS Files)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D727D03-50B6-4977-AC71-AFEB9DE8EA52}"/>
              </a:ext>
            </a:extLst>
          </p:cNvPr>
          <p:cNvSpPr/>
          <p:nvPr/>
        </p:nvSpPr>
        <p:spPr>
          <a:xfrm rot="16200000">
            <a:off x="8034958" y="2886241"/>
            <a:ext cx="48768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97CCEC-8BCD-4209-A43F-34028D7CD6DE}"/>
              </a:ext>
            </a:extLst>
          </p:cNvPr>
          <p:cNvSpPr/>
          <p:nvPr/>
        </p:nvSpPr>
        <p:spPr>
          <a:xfrm>
            <a:off x="7737310" y="3418470"/>
            <a:ext cx="1082040" cy="487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0C11698-5784-4EAE-A297-09A558E2369F}"/>
              </a:ext>
            </a:extLst>
          </p:cNvPr>
          <p:cNvSpPr/>
          <p:nvPr/>
        </p:nvSpPr>
        <p:spPr>
          <a:xfrm rot="16200000">
            <a:off x="8034490" y="4179097"/>
            <a:ext cx="48768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35B78D-06EC-47E5-BEFC-73B18DAE1AB2}"/>
              </a:ext>
            </a:extLst>
          </p:cNvPr>
          <p:cNvSpPr txBox="1"/>
          <p:nvPr/>
        </p:nvSpPr>
        <p:spPr>
          <a:xfrm>
            <a:off x="8963176" y="3363127"/>
            <a:ext cx="22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end-of-</a:t>
            </a:r>
            <a:r>
              <a:rPr lang="fr-FR" dirty="0" err="1"/>
              <a:t>day</a:t>
            </a:r>
            <a:r>
              <a:rPr lang="fr-FR" dirty="0"/>
              <a:t> flush</a:t>
            </a:r>
            <a:br>
              <a:rPr lang="fr-FR" dirty="0"/>
            </a:br>
            <a:r>
              <a:rPr lang="fr-FR" dirty="0"/>
              <a:t>HBASE to PARQUET</a:t>
            </a:r>
          </a:p>
        </p:txBody>
      </p:sp>
    </p:spTree>
    <p:extLst>
      <p:ext uri="{BB962C8B-B14F-4D97-AF65-F5344CB8AC3E}">
        <p14:creationId xmlns:p14="http://schemas.microsoft.com/office/powerpoint/2010/main" val="211170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0A21-253B-4A34-B481-E341300F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        </a:t>
            </a:r>
            <a:r>
              <a:rPr lang="fr-FR" dirty="0" err="1"/>
              <a:t>spark-shell</a:t>
            </a:r>
            <a:r>
              <a:rPr lang="fr-FR" dirty="0"/>
              <a:t>&gt;  </a:t>
            </a:r>
            <a:r>
              <a:rPr lang="fr-FR" dirty="0" err="1"/>
              <a:t>println</a:t>
            </a:r>
            <a:r>
              <a:rPr lang="fr-FR" dirty="0"/>
              <a:t>(« Hello World »);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D6F05-1D29-441A-A81D-1CF00ACD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1507939"/>
            <a:ext cx="9936480" cy="49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41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015B-8947-4A46-9B3F-7F322F7F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Architectures.. Lambda vs Kappa</a:t>
            </a:r>
          </a:p>
        </p:txBody>
      </p:sp>
      <p:pic>
        <p:nvPicPr>
          <p:cNvPr id="16386" name="Picture 2" descr="The Lambda Architecture contains both a traditional batch data pipeline and a fast streaming pipeline for real-time data, as well as a serving layer for responding to queries.">
            <a:extLst>
              <a:ext uri="{FF2B5EF4-FFF2-40B4-BE49-F238E27FC236}">
                <a16:creationId xmlns:a16="http://schemas.microsoft.com/office/drawing/2014/main" id="{FEDDE7A6-71CE-4491-98F5-BC993B65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1448"/>
            <a:ext cx="5693968" cy="249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Kappa Architecture Diagram">
            <a:extLst>
              <a:ext uri="{FF2B5EF4-FFF2-40B4-BE49-F238E27FC236}">
                <a16:creationId xmlns:a16="http://schemas.microsoft.com/office/drawing/2014/main" id="{89A13DC9-7889-4F96-A53D-54CB4156A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075" y="2992120"/>
            <a:ext cx="63979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CC719-88BB-4F0B-84FE-C29E55DCE587}"/>
              </a:ext>
            </a:extLst>
          </p:cNvPr>
          <p:cNvSpPr txBox="1"/>
          <p:nvPr/>
        </p:nvSpPr>
        <p:spPr>
          <a:xfrm>
            <a:off x="2184400" y="1884680"/>
            <a:ext cx="163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Lambda</a:t>
            </a:r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39244-E123-48F5-B2C2-875A8EC8DBC3}"/>
              </a:ext>
            </a:extLst>
          </p:cNvPr>
          <p:cNvSpPr txBox="1"/>
          <p:nvPr/>
        </p:nvSpPr>
        <p:spPr>
          <a:xfrm>
            <a:off x="8177697" y="1884680"/>
            <a:ext cx="163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Kappa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4760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6124-B2A9-445F-AFB6-89439E90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269509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Conclusion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207443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2E2-56CC-4771-9C22-D4D91226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spark-shell</a:t>
            </a:r>
            <a:r>
              <a:rPr lang="fr-FR" dirty="0"/>
              <a:t>&gt; 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4E680-D5E4-490E-A49D-8DB62990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60" y="1513518"/>
            <a:ext cx="8283222" cy="50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9600</TotalTime>
  <Words>3110</Words>
  <Application>Microsoft Office PowerPoint</Application>
  <PresentationFormat>Widescreen</PresentationFormat>
  <Paragraphs>517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Symbol</vt:lpstr>
      <vt:lpstr>Wingdings</vt:lpstr>
      <vt:lpstr>Office Theme</vt:lpstr>
      <vt:lpstr>arnaud.nauwynck@gmail.com</vt:lpstr>
      <vt:lpstr>Spark (Recent) History &amp; Ancestors</vt:lpstr>
      <vt:lpstr>Simple =&gt; Many Specific Systems =&gt; Unified</vt:lpstr>
      <vt:lpstr>Spark = « Unified Engine » </vt:lpstr>
      <vt:lpstr>Multi Purposes – Multi Langages</vt:lpstr>
      <vt:lpstr>Spark-Core + …</vt:lpstr>
      <vt:lpstr>Getting Started</vt:lpstr>
      <vt:lpstr>         spark-shell&gt;  println(« Hello World »);</vt:lpstr>
      <vt:lpstr>spark-shell&gt; help</vt:lpstr>
      <vt:lpstr>Spark-shell&gt;    SCALA code</vt:lpstr>
      <vt:lpstr>« Words Count »  … Hello world of BigData</vt:lpstr>
      <vt:lpstr>Dataset.show                default   show(20 /*line*/, true /*truncate*/)    </vt:lpstr>
      <vt:lpstr>Words Count :  flatMap(…).count</vt:lpstr>
      <vt:lpstr>Words Count … local[*] Debug in Java IDE</vt:lpstr>
      <vt:lpstr>spark-submit --class &lt;&lt;MainClass&gt;&gt; &lt;&lt;JarFile&gt;&gt;</vt:lpstr>
      <vt:lpstr>resultDs = dataset.map(  x -&gt; {… return y; })</vt:lpstr>
      <vt:lpstr>resultDs = dataset.flatMap(  x -&gt; {… return list&lt;y&gt;; })</vt:lpstr>
      <vt:lpstr>Dataset: « logical View » of « partitions » on Driver       … « data » allocated in-memory on Executors</vt:lpstr>
      <vt:lpstr>Driver : Drives the main() program Executors : Execute the functions on data</vt:lpstr>
      <vt:lpstr>See the difference ? Driver Api / Executor Engine Code Logic / Data+Cpu Internal</vt:lpstr>
      <vt:lpstr>Rdd.parallelize(..) vs Dataset.createDataset(..) ?</vt:lpstr>
      <vt:lpstr>Exchange / Shuffle / Repartition / Coalesce / Distribute Wide transformation / Reduce</vt:lpstr>
      <vt:lpstr>Wide vs Narrow Transformation</vt:lpstr>
      <vt:lpstr>Things get complex… « repartition() .flatMap() .explain() »</vt:lpstr>
      <vt:lpstr>Confusing Questions at first Glance… </vt:lpstr>
      <vt:lpstr>Lets Explore..</vt:lpstr>
      <vt:lpstr>Spark-ui</vt:lpstr>
      <vt:lpstr>spark-ui  [1/6]: Jobs</vt:lpstr>
      <vt:lpstr>Spark-ui [1/6]: Job details  DAG</vt:lpstr>
      <vt:lpstr>Spark-ui [1/6] detail Job  timeline + statistics</vt:lpstr>
      <vt:lpstr>Spark-ui [2/6]: detail Job &gt; Stage &gt; Task</vt:lpstr>
      <vt:lpstr>Spark-ui [3/6] Storage  (cache, persist)</vt:lpstr>
      <vt:lpstr>Spark-ui [4/6] Environment: jvm+spark+hadoop+..</vt:lpstr>
      <vt:lpstr>Spark-ui [5/6]: Executors / Driver</vt:lpstr>
      <vt:lpstr>Spark-ui [6/6] SQL</vt:lpstr>
      <vt:lpstr>Spark-ui [6/6] Sql detail for query</vt:lpstr>
      <vt:lpstr>Spark Internal Concepts…  SQL, Job, Stage, Task</vt:lpstr>
      <vt:lpstr>Job-Stage-Task    in DAG</vt:lpstr>
      <vt:lpstr>Word Count DAGS simple -vs- repartition()</vt:lpstr>
      <vt:lpstr>Dataset, RDD, DAG ..</vt:lpstr>
      <vt:lpstr>R.D.D.</vt:lpstr>
      <vt:lpstr>Compose RDD Functions</vt:lpstr>
      <vt:lpstr>RDD Declarations /  Expressions / DAG</vt:lpstr>
      <vt:lpstr>Intermediate (un-named) RDDs using Functionnal API</vt:lpstr>
      <vt:lpstr>RDD: Lazy Transformations … then Action</vt:lpstr>
      <vt:lpstr>Lazy … not necessarily efficient saving</vt:lpstr>
      <vt:lpstr>cache() when: common intermediate RDD       / safety checkpoint (no restart from scratch)</vt:lpstr>
      <vt:lpstr>RDD.cache()  or .persist()   to avoid recomputing</vt:lpstr>
      <vt:lpstr>PowerPoint Presentation</vt:lpstr>
      <vt:lpstr>abstract class org.apache.spark.rdd.RDD</vt:lpstr>
      <vt:lpstr>RDD</vt:lpstr>
      <vt:lpstr>RDD operators…</vt:lpstr>
      <vt:lpstr>Sub-class Hierarchy extending RDD</vt:lpstr>
      <vt:lpstr>Deprecated DataFrame api … now DataSet&lt;Row&gt;</vt:lpstr>
      <vt:lpstr>interface org.apache.spark.sql.Row</vt:lpstr>
      <vt:lpstr>Class « Row » methods API  … you should not care ?</vt:lpstr>
      <vt:lpstr>SQL -vs- Compiled Custom Class</vt:lpstr>
      <vt:lpstr>SQL … « where »   vs   filter( lambda predicate)</vt:lpstr>
      <vt:lpstr>Concise vs Maintanable … </vt:lpstr>
      <vt:lpstr>Spark Tungsten …  Internal memory encoder for « Row »</vt:lpstr>
      <vt:lpstr>SQL / DataSet -&gt;  AST -&gt; Catalyst -&gt; Code + RDD</vt:lpstr>
      <vt:lpstr>Compiler chain: Parser -&gt; AST -&gt; ..</vt:lpstr>
      <vt:lpstr>Catalyst AST -&gt; CodeGenerator</vt:lpstr>
      <vt:lpstr>Architecture Components  Client-Cluster … Driver &amp; Executors  program/library/servers</vt:lpstr>
      <vt:lpstr>Cluster Client -&gt; Driver (-&gt; SparkContext) -&gt; Executor</vt:lpstr>
      <vt:lpstr>Develop, Package, Deploy</vt:lpstr>
      <vt:lpstr>pom.xml</vt:lpstr>
      <vt:lpstr>SparkConf / (Java)SparkContext / SparkSession</vt:lpstr>
      <vt:lpstr>Spark-Java API with Lambda (ambigous method, need cast)</vt:lpstr>
      <vt:lpstr>Java API … need « Encoder » (implicit in Scala)</vt:lpstr>
      <vt:lpstr>Java API … not convenient vs Spark-Scala API</vt:lpstr>
      <vt:lpstr>using scala.Function1 + inner class … NotSerializableException !</vt:lpstr>
      <vt:lpstr>Trick… isolated top-level Function1 class for Serializable</vt:lpstr>
      <vt:lpstr>Local[*] Debug from IDE</vt:lpstr>
      <vt:lpstr>Advanced Sql / Dataset</vt:lpstr>
      <vt:lpstr>Typical Usage: process RAW to LAKE</vt:lpstr>
      <vt:lpstr>Spark Streaming :  micro Batches</vt:lpstr>
      <vt:lpstr>Spark DStream API … as + enriched DataSet API</vt:lpstr>
      <vt:lpstr>Typical Usage … Streaming vs Daily</vt:lpstr>
      <vt:lpstr>Typical Architectures.. Lambda vs Kappa</vt:lpstr>
      <vt:lpstr>Conclusion &amp;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creator>arnaud.nauwynck@gmail.com</dc:creator>
  <cp:lastModifiedBy>arnaud.nauwynck@gmail.com</cp:lastModifiedBy>
  <cp:revision>55</cp:revision>
  <dcterms:created xsi:type="dcterms:W3CDTF">2021-12-30T18:19:08Z</dcterms:created>
  <dcterms:modified xsi:type="dcterms:W3CDTF">2022-01-06T10:19:30Z</dcterms:modified>
</cp:coreProperties>
</file>